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sldIdLst>
    <p:sldId id="256" r:id="rId2"/>
    <p:sldId id="257" r:id="rId3"/>
    <p:sldId id="259" r:id="rId4"/>
    <p:sldId id="260" r:id="rId5"/>
    <p:sldId id="258" r:id="rId6"/>
    <p:sldId id="262" r:id="rId7"/>
    <p:sldId id="271" r:id="rId8"/>
    <p:sldId id="263" r:id="rId9"/>
    <p:sldId id="264" r:id="rId10"/>
    <p:sldId id="265" r:id="rId11"/>
    <p:sldId id="266" r:id="rId12"/>
    <p:sldId id="268" r:id="rId13"/>
    <p:sldId id="267" r:id="rId14"/>
    <p:sldId id="272" r:id="rId15"/>
    <p:sldId id="274" r:id="rId16"/>
    <p:sldId id="275" r:id="rId17"/>
    <p:sldId id="276" r:id="rId18"/>
    <p:sldId id="278" r:id="rId19"/>
    <p:sldId id="279" r:id="rId20"/>
    <p:sldId id="283" r:id="rId21"/>
    <p:sldId id="284" r:id="rId22"/>
    <p:sldId id="286" r:id="rId23"/>
    <p:sldId id="285" r:id="rId24"/>
    <p:sldId id="280" r:id="rId25"/>
    <p:sldId id="281" r:id="rId26"/>
    <p:sldId id="282" r:id="rId27"/>
  </p:sldIdLst>
  <p:sldSz cx="12192000" cy="6858000"/>
  <p:notesSz cx="6858000" cy="9144000"/>
  <p:embeddedFontLst>
    <p:embeddedFont>
      <p:font typeface="Arial Narrow" panose="020B0606020202030204" pitchFamily="34" charset="0"/>
      <p:regular r:id="rId28"/>
      <p:bold r:id="rId29"/>
      <p:italic r:id="rId30"/>
      <p:boldItalic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libri Light" panose="020F0302020204030204" pitchFamily="34" charset="0"/>
      <p:regular r:id="rId36"/>
      <p:italic r:id="rId37"/>
    </p:embeddedFont>
    <p:embeddedFont>
      <p:font typeface="Libre Franklin" panose="00000500000000000000" pitchFamily="2" charset="0"/>
      <p:regular r:id="rId38"/>
      <p:bold r:id="rId39"/>
      <p:italic r:id="rId40"/>
      <p:boldItalic r:id="rId41"/>
    </p:embeddedFont>
    <p:embeddedFont>
      <p:font typeface="Montserrat" panose="00000500000000000000" pitchFamily="2" charset="0"/>
      <p:regular r:id="rId42"/>
      <p:bold r:id="rId43"/>
      <p:italic r:id="rId44"/>
      <p:boldItalic r:id="rId45"/>
    </p:embeddedFont>
    <p:embeddedFont>
      <p:font typeface="Oswald" panose="00000500000000000000" pitchFamily="2" charset="0"/>
      <p:regular r:id="rId46"/>
      <p:bold r:id="rId47"/>
      <p:italic r:id="rId48"/>
      <p:boldItalic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3A69"/>
    <a:srgbClr val="E3B428"/>
    <a:srgbClr val="FFD0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75"/>
  </p:normalViewPr>
  <p:slideViewPr>
    <p:cSldViewPr snapToGrid="0" snapToObjects="1">
      <p:cViewPr varScale="1">
        <p:scale>
          <a:sx n="60" d="100"/>
          <a:sy n="60" d="100"/>
        </p:scale>
        <p:origin x="88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font" Target="fonts/font2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font" Target="fonts/font21.fntdata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21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2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67E5C99-86F9-4AA4-996C-F6862794DC83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353DC466-F5F1-448F-830D-C2D5218C12A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>
              <a:latin typeface="Montserrat" pitchFamily="2" charset="77"/>
            </a:rPr>
            <a:t>Global Enterprise Subscription - Unlimited Employee Access</a:t>
          </a:r>
        </a:p>
      </dgm:t>
    </dgm:pt>
    <dgm:pt modelId="{C4AA1F60-B5E4-495A-8C4E-A9EDF5CC5262}" type="parTrans" cxnId="{AB2E6A57-FA8A-49D9-B876-521A96A377D8}">
      <dgm:prSet/>
      <dgm:spPr/>
      <dgm:t>
        <a:bodyPr/>
        <a:lstStyle/>
        <a:p>
          <a:endParaRPr lang="en-US"/>
        </a:p>
      </dgm:t>
    </dgm:pt>
    <dgm:pt modelId="{E5F402A9-735C-462F-801F-8863304CC6E3}" type="sibTrans" cxnId="{AB2E6A57-FA8A-49D9-B876-521A96A377D8}">
      <dgm:prSet/>
      <dgm:spPr/>
      <dgm:t>
        <a:bodyPr/>
        <a:lstStyle/>
        <a:p>
          <a:endParaRPr lang="en-US"/>
        </a:p>
      </dgm:t>
    </dgm:pt>
    <dgm:pt modelId="{777AEF70-F190-4FEE-A9DC-8B150EDF4856}">
      <dgm:prSet custT="1"/>
      <dgm:spPr>
        <a:noFill/>
      </dgm:spPr>
      <dgm:t>
        <a:bodyPr/>
        <a:lstStyle/>
        <a:p>
          <a:pPr>
            <a:lnSpc>
              <a:spcPct val="100000"/>
            </a:lnSpc>
          </a:pPr>
          <a:r>
            <a:rPr lang="en-US" sz="2000" dirty="0">
              <a:latin typeface="Montserrat" pitchFamily="2" charset="77"/>
            </a:rPr>
            <a:t>Choose the Asset Libraries</a:t>
          </a:r>
        </a:p>
      </dgm:t>
    </dgm:pt>
    <dgm:pt modelId="{C73EF86D-4135-4D1E-BF3E-7AC8D267BE9D}" type="parTrans" cxnId="{CA932729-1D22-498F-A4F0-FDFA0B8050D5}">
      <dgm:prSet/>
      <dgm:spPr/>
      <dgm:t>
        <a:bodyPr/>
        <a:lstStyle/>
        <a:p>
          <a:endParaRPr lang="en-US"/>
        </a:p>
      </dgm:t>
    </dgm:pt>
    <dgm:pt modelId="{88CCC1EF-920E-4019-BFCA-DA68B0926447}" type="sibTrans" cxnId="{CA932729-1D22-498F-A4F0-FDFA0B8050D5}">
      <dgm:prSet/>
      <dgm:spPr/>
      <dgm:t>
        <a:bodyPr/>
        <a:lstStyle/>
        <a:p>
          <a:endParaRPr lang="en-US"/>
        </a:p>
      </dgm:t>
    </dgm:pt>
    <dgm:pt modelId="{5F309540-66E1-4E61-863F-A3B3339DF9D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>
              <a:latin typeface="Montserrat" pitchFamily="2" charset="77"/>
            </a:rPr>
            <a:t>Content available in over 90 languages</a:t>
          </a:r>
        </a:p>
      </dgm:t>
    </dgm:pt>
    <dgm:pt modelId="{2033C0A6-6598-475D-AA46-F296F40128DE}" type="parTrans" cxnId="{47255FDE-44F8-445D-878F-304A99E6BD80}">
      <dgm:prSet/>
      <dgm:spPr/>
      <dgm:t>
        <a:bodyPr/>
        <a:lstStyle/>
        <a:p>
          <a:endParaRPr lang="en-US"/>
        </a:p>
      </dgm:t>
    </dgm:pt>
    <dgm:pt modelId="{F1DB408F-A2DD-49E4-BED2-BCD94BBBA134}" type="sibTrans" cxnId="{47255FDE-44F8-445D-878F-304A99E6BD80}">
      <dgm:prSet/>
      <dgm:spPr/>
      <dgm:t>
        <a:bodyPr/>
        <a:lstStyle/>
        <a:p>
          <a:endParaRPr lang="en-US"/>
        </a:p>
      </dgm:t>
    </dgm:pt>
    <dgm:pt modelId="{50C9A9EB-E338-4483-B618-E2138C380DA7}">
      <dgm:prSet custT="1"/>
      <dgm:spPr>
        <a:noFill/>
      </dgm:spPr>
      <dgm:t>
        <a:bodyPr/>
        <a:lstStyle/>
        <a:p>
          <a:pPr>
            <a:lnSpc>
              <a:spcPct val="100000"/>
            </a:lnSpc>
          </a:pPr>
          <a:r>
            <a:rPr lang="en-US" sz="2000" dirty="0">
              <a:latin typeface="Montserrat" pitchFamily="2" charset="77"/>
            </a:rPr>
            <a:t>Robust Report Dashboard</a:t>
          </a:r>
        </a:p>
      </dgm:t>
    </dgm:pt>
    <dgm:pt modelId="{D422C2F1-9E52-48A2-AD1A-770FBD9B237E}" type="parTrans" cxnId="{D5005498-FFB7-418A-BB98-9EC5302AF383}">
      <dgm:prSet/>
      <dgm:spPr/>
      <dgm:t>
        <a:bodyPr/>
        <a:lstStyle/>
        <a:p>
          <a:endParaRPr lang="en-US"/>
        </a:p>
      </dgm:t>
    </dgm:pt>
    <dgm:pt modelId="{96534E37-4A98-4E7D-A96D-9A6835C74A17}" type="sibTrans" cxnId="{D5005498-FFB7-418A-BB98-9EC5302AF383}">
      <dgm:prSet/>
      <dgm:spPr/>
      <dgm:t>
        <a:bodyPr/>
        <a:lstStyle/>
        <a:p>
          <a:endParaRPr lang="en-US"/>
        </a:p>
      </dgm:t>
    </dgm:pt>
    <dgm:pt modelId="{785DE2C1-E5FF-451D-A7D0-290E323835C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>
              <a:latin typeface="Montserrat" pitchFamily="2" charset="77"/>
            </a:rPr>
            <a:t>Unlimited Windows Azure Cloud Storage</a:t>
          </a:r>
        </a:p>
      </dgm:t>
    </dgm:pt>
    <dgm:pt modelId="{5B582E64-66FC-4A33-B526-AC2837D37BEB}" type="parTrans" cxnId="{5E3D155D-6D87-4CA7-9B52-6778AA8A9EDC}">
      <dgm:prSet/>
      <dgm:spPr/>
      <dgm:t>
        <a:bodyPr/>
        <a:lstStyle/>
        <a:p>
          <a:endParaRPr lang="en-US"/>
        </a:p>
      </dgm:t>
    </dgm:pt>
    <dgm:pt modelId="{B90E6FF8-1121-4CF9-BD8D-569B92C91CE8}" type="sibTrans" cxnId="{5E3D155D-6D87-4CA7-9B52-6778AA8A9EDC}">
      <dgm:prSet/>
      <dgm:spPr/>
      <dgm:t>
        <a:bodyPr/>
        <a:lstStyle/>
        <a:p>
          <a:endParaRPr lang="en-US"/>
        </a:p>
      </dgm:t>
    </dgm:pt>
    <dgm:pt modelId="{EABF11A5-05FE-489F-ACAB-EAAED3FFEA66}" type="pres">
      <dgm:prSet presAssocID="{267E5C99-86F9-4AA4-996C-F6862794DC83}" presName="root" presStyleCnt="0">
        <dgm:presLayoutVars>
          <dgm:dir/>
          <dgm:resizeHandles val="exact"/>
        </dgm:presLayoutVars>
      </dgm:prSet>
      <dgm:spPr/>
    </dgm:pt>
    <dgm:pt modelId="{A46B60D9-2FE8-438E-A414-293F5D8D3814}" type="pres">
      <dgm:prSet presAssocID="{353DC466-F5F1-448F-830D-C2D5218C12A6}" presName="compNode" presStyleCnt="0"/>
      <dgm:spPr/>
    </dgm:pt>
    <dgm:pt modelId="{13957053-D59A-4D0A-94D0-5F976043446E}" type="pres">
      <dgm:prSet presAssocID="{353DC466-F5F1-448F-830D-C2D5218C12A6}" presName="bgRect" presStyleLbl="bgShp" presStyleIdx="0" presStyleCnt="5"/>
      <dgm:spPr>
        <a:noFill/>
      </dgm:spPr>
    </dgm:pt>
    <dgm:pt modelId="{98289D52-95C1-4943-8D41-5F761499D730}" type="pres">
      <dgm:prSet presAssocID="{353DC466-F5F1-448F-830D-C2D5218C12A6}" presName="iconRect" presStyleLbl="node1" presStyleIdx="0" presStyleCnt="5"/>
      <dgm:spPr>
        <a:blipFill>
          <a:blip xmlns:r="http://schemas.openxmlformats.org/officeDocument/2006/relationships" r:embed="rId1"/>
          <a:srcRect/>
          <a:stretch>
            <a:fillRect l="-1000" r="-1000"/>
          </a:stretch>
        </a:blipFill>
        <a:ln>
          <a:noFill/>
        </a:ln>
      </dgm:spPr>
    </dgm:pt>
    <dgm:pt modelId="{8E90DFCE-8247-43C9-AE61-7162B9C49E6F}" type="pres">
      <dgm:prSet presAssocID="{353DC466-F5F1-448F-830D-C2D5218C12A6}" presName="spaceRect" presStyleCnt="0"/>
      <dgm:spPr/>
    </dgm:pt>
    <dgm:pt modelId="{EF83A970-6AC6-4948-96FD-780431342166}" type="pres">
      <dgm:prSet presAssocID="{353DC466-F5F1-448F-830D-C2D5218C12A6}" presName="parTx" presStyleLbl="revTx" presStyleIdx="0" presStyleCnt="5" custScaleX="105569" custLinFactNeighborX="3470">
        <dgm:presLayoutVars>
          <dgm:chMax val="0"/>
          <dgm:chPref val="0"/>
        </dgm:presLayoutVars>
      </dgm:prSet>
      <dgm:spPr/>
    </dgm:pt>
    <dgm:pt modelId="{05E6F181-DFC1-4900-A13D-3AC78294D800}" type="pres">
      <dgm:prSet presAssocID="{E5F402A9-735C-462F-801F-8863304CC6E3}" presName="sibTrans" presStyleCnt="0"/>
      <dgm:spPr/>
    </dgm:pt>
    <dgm:pt modelId="{1E7A22D6-7D07-4F0E-8378-339B69F11B2A}" type="pres">
      <dgm:prSet presAssocID="{777AEF70-F190-4FEE-A9DC-8B150EDF4856}" presName="compNode" presStyleCnt="0"/>
      <dgm:spPr/>
    </dgm:pt>
    <dgm:pt modelId="{5FFFB0DF-59BE-40BA-B3BF-C340240CB865}" type="pres">
      <dgm:prSet presAssocID="{777AEF70-F190-4FEE-A9DC-8B150EDF4856}" presName="bgRect" presStyleLbl="bgShp" presStyleIdx="1" presStyleCnt="5"/>
      <dgm:spPr>
        <a:noFill/>
      </dgm:spPr>
    </dgm:pt>
    <dgm:pt modelId="{EACD1395-B0CE-427C-80B7-9855D90A4597}" type="pres">
      <dgm:prSet presAssocID="{777AEF70-F190-4FEE-A9DC-8B150EDF4856}" presName="iconRect" presStyleLbl="node1" presStyleIdx="1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>
          <a:noFill/>
        </a:ln>
      </dgm:spPr>
    </dgm:pt>
    <dgm:pt modelId="{29A1AFD6-5291-4E48-8C92-E2460D045CD2}" type="pres">
      <dgm:prSet presAssocID="{777AEF70-F190-4FEE-A9DC-8B150EDF4856}" presName="spaceRect" presStyleCnt="0"/>
      <dgm:spPr/>
    </dgm:pt>
    <dgm:pt modelId="{CC9F6458-1AB2-4D34-8A88-699967F78FC9}" type="pres">
      <dgm:prSet presAssocID="{777AEF70-F190-4FEE-A9DC-8B150EDF4856}" presName="parTx" presStyleLbl="revTx" presStyleIdx="1" presStyleCnt="5" custLinFactNeighborX="347">
        <dgm:presLayoutVars>
          <dgm:chMax val="0"/>
          <dgm:chPref val="0"/>
        </dgm:presLayoutVars>
      </dgm:prSet>
      <dgm:spPr/>
    </dgm:pt>
    <dgm:pt modelId="{BD2445E2-0F43-42F0-8141-18AADA4B46F3}" type="pres">
      <dgm:prSet presAssocID="{88CCC1EF-920E-4019-BFCA-DA68B0926447}" presName="sibTrans" presStyleCnt="0"/>
      <dgm:spPr/>
    </dgm:pt>
    <dgm:pt modelId="{A1331CC9-B51F-4CB9-AA49-619B815A1C4E}" type="pres">
      <dgm:prSet presAssocID="{5F309540-66E1-4E61-863F-A3B3339DF9DD}" presName="compNode" presStyleCnt="0"/>
      <dgm:spPr/>
    </dgm:pt>
    <dgm:pt modelId="{9D0BBE47-5563-4C3B-9D0B-59D96E19C171}" type="pres">
      <dgm:prSet presAssocID="{5F309540-66E1-4E61-863F-A3B3339DF9DD}" presName="bgRect" presStyleLbl="bgShp" presStyleIdx="2" presStyleCnt="5"/>
      <dgm:spPr>
        <a:noFill/>
      </dgm:spPr>
    </dgm:pt>
    <dgm:pt modelId="{E5FAB8EE-FF37-41EE-A4FA-998F6021F093}" type="pres">
      <dgm:prSet presAssocID="{5F309540-66E1-4E61-863F-A3B3339DF9DD}" presName="iconRect" presStyleLbl="node1" presStyleIdx="2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59A9A4F5-B0E2-4C65-9889-AAB0303106CE}" type="pres">
      <dgm:prSet presAssocID="{5F309540-66E1-4E61-863F-A3B3339DF9DD}" presName="spaceRect" presStyleCnt="0"/>
      <dgm:spPr/>
    </dgm:pt>
    <dgm:pt modelId="{56612393-796C-4C89-AC37-BF96928FEC71}" type="pres">
      <dgm:prSet presAssocID="{5F309540-66E1-4E61-863F-A3B3339DF9DD}" presName="parTx" presStyleLbl="revTx" presStyleIdx="2" presStyleCnt="5">
        <dgm:presLayoutVars>
          <dgm:chMax val="0"/>
          <dgm:chPref val="0"/>
        </dgm:presLayoutVars>
      </dgm:prSet>
      <dgm:spPr/>
    </dgm:pt>
    <dgm:pt modelId="{AE4563A5-A926-498D-94A8-9DBDE4C86B19}" type="pres">
      <dgm:prSet presAssocID="{F1DB408F-A2DD-49E4-BED2-BCD94BBBA134}" presName="sibTrans" presStyleCnt="0"/>
      <dgm:spPr/>
    </dgm:pt>
    <dgm:pt modelId="{B5D82B9D-842D-4676-971A-7D2AD1DB5E30}" type="pres">
      <dgm:prSet presAssocID="{50C9A9EB-E338-4483-B618-E2138C380DA7}" presName="compNode" presStyleCnt="0"/>
      <dgm:spPr/>
    </dgm:pt>
    <dgm:pt modelId="{3D2E924B-525D-4F04-908B-DD469F54F938}" type="pres">
      <dgm:prSet presAssocID="{50C9A9EB-E338-4483-B618-E2138C380DA7}" presName="bgRect" presStyleLbl="bgShp" presStyleIdx="3" presStyleCnt="5"/>
      <dgm:spPr>
        <a:noFill/>
      </dgm:spPr>
    </dgm:pt>
    <dgm:pt modelId="{1DB88FD1-1DDC-402D-8244-B1BD6679EF05}" type="pres">
      <dgm:prSet presAssocID="{50C9A9EB-E338-4483-B618-E2138C380DA7}" presName="iconRect" presStyleLbl="node1" presStyleIdx="3" presStyleCnt="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>
          <a:noFill/>
        </a:ln>
      </dgm:spPr>
    </dgm:pt>
    <dgm:pt modelId="{02A92243-1DEF-482C-9D62-2CDA987A4638}" type="pres">
      <dgm:prSet presAssocID="{50C9A9EB-E338-4483-B618-E2138C380DA7}" presName="spaceRect" presStyleCnt="0"/>
      <dgm:spPr/>
    </dgm:pt>
    <dgm:pt modelId="{D4F8DA79-B1A2-4345-A024-0E99A5B7212F}" type="pres">
      <dgm:prSet presAssocID="{50C9A9EB-E338-4483-B618-E2138C380DA7}" presName="parTx" presStyleLbl="revTx" presStyleIdx="3" presStyleCnt="5">
        <dgm:presLayoutVars>
          <dgm:chMax val="0"/>
          <dgm:chPref val="0"/>
        </dgm:presLayoutVars>
      </dgm:prSet>
      <dgm:spPr/>
    </dgm:pt>
    <dgm:pt modelId="{C1508ACF-A045-4105-865E-5A99C67B443B}" type="pres">
      <dgm:prSet presAssocID="{96534E37-4A98-4E7D-A96D-9A6835C74A17}" presName="sibTrans" presStyleCnt="0"/>
      <dgm:spPr/>
    </dgm:pt>
    <dgm:pt modelId="{8D0FE83A-030B-4DF0-9340-0F216780FB32}" type="pres">
      <dgm:prSet presAssocID="{785DE2C1-E5FF-451D-A7D0-290E323835C3}" presName="compNode" presStyleCnt="0"/>
      <dgm:spPr/>
    </dgm:pt>
    <dgm:pt modelId="{2F8EC66A-729E-40E9-952F-605A7FC5B7C2}" type="pres">
      <dgm:prSet presAssocID="{785DE2C1-E5FF-451D-A7D0-290E323835C3}" presName="bgRect" presStyleLbl="bgShp" presStyleIdx="4" presStyleCnt="5"/>
      <dgm:spPr>
        <a:noFill/>
      </dgm:spPr>
    </dgm:pt>
    <dgm:pt modelId="{D148D865-BDC6-42D8-9503-4C04F9B2A4CE}" type="pres">
      <dgm:prSet presAssocID="{785DE2C1-E5FF-451D-A7D0-290E323835C3}" presName="iconRect" presStyleLbl="node1" presStyleIdx="4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noFill/>
        </a:ln>
      </dgm:spPr>
    </dgm:pt>
    <dgm:pt modelId="{A8137A18-D403-4EB5-8159-6E3C08534DD9}" type="pres">
      <dgm:prSet presAssocID="{785DE2C1-E5FF-451D-A7D0-290E323835C3}" presName="spaceRect" presStyleCnt="0"/>
      <dgm:spPr/>
    </dgm:pt>
    <dgm:pt modelId="{06543205-9A7B-4840-A90B-93A5CDDF13B5}" type="pres">
      <dgm:prSet presAssocID="{785DE2C1-E5FF-451D-A7D0-290E323835C3}" presName="parTx" presStyleLbl="revTx" presStyleIdx="4" presStyleCnt="5" custScaleX="104831" custLinFactNeighborX="3123" custLinFactNeighborY="827">
        <dgm:presLayoutVars>
          <dgm:chMax val="0"/>
          <dgm:chPref val="0"/>
        </dgm:presLayoutVars>
      </dgm:prSet>
      <dgm:spPr/>
    </dgm:pt>
  </dgm:ptLst>
  <dgm:cxnLst>
    <dgm:cxn modelId="{7A0BE411-7BC8-420B-B89A-347B563E4927}" type="presOf" srcId="{785DE2C1-E5FF-451D-A7D0-290E323835C3}" destId="{06543205-9A7B-4840-A90B-93A5CDDF13B5}" srcOrd="0" destOrd="0" presId="urn:microsoft.com/office/officeart/2018/2/layout/IconVerticalSolidList"/>
    <dgm:cxn modelId="{CA932729-1D22-498F-A4F0-FDFA0B8050D5}" srcId="{267E5C99-86F9-4AA4-996C-F6862794DC83}" destId="{777AEF70-F190-4FEE-A9DC-8B150EDF4856}" srcOrd="1" destOrd="0" parTransId="{C73EF86D-4135-4D1E-BF3E-7AC8D267BE9D}" sibTransId="{88CCC1EF-920E-4019-BFCA-DA68B0926447}"/>
    <dgm:cxn modelId="{DD958734-2BCE-4FA6-AE8C-D194AD3C9C21}" type="presOf" srcId="{50C9A9EB-E338-4483-B618-E2138C380DA7}" destId="{D4F8DA79-B1A2-4345-A024-0E99A5B7212F}" srcOrd="0" destOrd="0" presId="urn:microsoft.com/office/officeart/2018/2/layout/IconVerticalSolidList"/>
    <dgm:cxn modelId="{5E3D155D-6D87-4CA7-9B52-6778AA8A9EDC}" srcId="{267E5C99-86F9-4AA4-996C-F6862794DC83}" destId="{785DE2C1-E5FF-451D-A7D0-290E323835C3}" srcOrd="4" destOrd="0" parTransId="{5B582E64-66FC-4A33-B526-AC2837D37BEB}" sibTransId="{B90E6FF8-1121-4CF9-BD8D-569B92C91CE8}"/>
    <dgm:cxn modelId="{4CE86265-4C9B-4BD3-8F8F-0B12812C12E2}" type="presOf" srcId="{267E5C99-86F9-4AA4-996C-F6862794DC83}" destId="{EABF11A5-05FE-489F-ACAB-EAAED3FFEA66}" srcOrd="0" destOrd="0" presId="urn:microsoft.com/office/officeart/2018/2/layout/IconVerticalSolidList"/>
    <dgm:cxn modelId="{DDBB6D4A-59D9-486F-B18B-F6DCA0B92F1F}" type="presOf" srcId="{5F309540-66E1-4E61-863F-A3B3339DF9DD}" destId="{56612393-796C-4C89-AC37-BF96928FEC71}" srcOrd="0" destOrd="0" presId="urn:microsoft.com/office/officeart/2018/2/layout/IconVerticalSolidList"/>
    <dgm:cxn modelId="{AB2E6A57-FA8A-49D9-B876-521A96A377D8}" srcId="{267E5C99-86F9-4AA4-996C-F6862794DC83}" destId="{353DC466-F5F1-448F-830D-C2D5218C12A6}" srcOrd="0" destOrd="0" parTransId="{C4AA1F60-B5E4-495A-8C4E-A9EDF5CC5262}" sibTransId="{E5F402A9-735C-462F-801F-8863304CC6E3}"/>
    <dgm:cxn modelId="{D5005498-FFB7-418A-BB98-9EC5302AF383}" srcId="{267E5C99-86F9-4AA4-996C-F6862794DC83}" destId="{50C9A9EB-E338-4483-B618-E2138C380DA7}" srcOrd="3" destOrd="0" parTransId="{D422C2F1-9E52-48A2-AD1A-770FBD9B237E}" sibTransId="{96534E37-4A98-4E7D-A96D-9A6835C74A17}"/>
    <dgm:cxn modelId="{512A3FB1-1200-4C3D-AC72-74D3D7924F41}" type="presOf" srcId="{353DC466-F5F1-448F-830D-C2D5218C12A6}" destId="{EF83A970-6AC6-4948-96FD-780431342166}" srcOrd="0" destOrd="0" presId="urn:microsoft.com/office/officeart/2018/2/layout/IconVerticalSolidList"/>
    <dgm:cxn modelId="{47255FDE-44F8-445D-878F-304A99E6BD80}" srcId="{267E5C99-86F9-4AA4-996C-F6862794DC83}" destId="{5F309540-66E1-4E61-863F-A3B3339DF9DD}" srcOrd="2" destOrd="0" parTransId="{2033C0A6-6598-475D-AA46-F296F40128DE}" sibTransId="{F1DB408F-A2DD-49E4-BED2-BCD94BBBA134}"/>
    <dgm:cxn modelId="{560F80FF-B2EE-43FD-B3F2-C1AF41878C6D}" type="presOf" srcId="{777AEF70-F190-4FEE-A9DC-8B150EDF4856}" destId="{CC9F6458-1AB2-4D34-8A88-699967F78FC9}" srcOrd="0" destOrd="0" presId="urn:microsoft.com/office/officeart/2018/2/layout/IconVerticalSolidList"/>
    <dgm:cxn modelId="{609E3E92-7240-4AE1-96D0-BBE7C9551C49}" type="presParOf" srcId="{EABF11A5-05FE-489F-ACAB-EAAED3FFEA66}" destId="{A46B60D9-2FE8-438E-A414-293F5D8D3814}" srcOrd="0" destOrd="0" presId="urn:microsoft.com/office/officeart/2018/2/layout/IconVerticalSolidList"/>
    <dgm:cxn modelId="{FD289BD9-960E-44E4-ACF5-03CB0C89F204}" type="presParOf" srcId="{A46B60D9-2FE8-438E-A414-293F5D8D3814}" destId="{13957053-D59A-4D0A-94D0-5F976043446E}" srcOrd="0" destOrd="0" presId="urn:microsoft.com/office/officeart/2018/2/layout/IconVerticalSolidList"/>
    <dgm:cxn modelId="{05B2D3E1-BC06-400A-82C8-B3274A6F113E}" type="presParOf" srcId="{A46B60D9-2FE8-438E-A414-293F5D8D3814}" destId="{98289D52-95C1-4943-8D41-5F761499D730}" srcOrd="1" destOrd="0" presId="urn:microsoft.com/office/officeart/2018/2/layout/IconVerticalSolidList"/>
    <dgm:cxn modelId="{BBEFE1CD-7E45-4BF8-AFFB-76EA51499D02}" type="presParOf" srcId="{A46B60D9-2FE8-438E-A414-293F5D8D3814}" destId="{8E90DFCE-8247-43C9-AE61-7162B9C49E6F}" srcOrd="2" destOrd="0" presId="urn:microsoft.com/office/officeart/2018/2/layout/IconVerticalSolidList"/>
    <dgm:cxn modelId="{83409921-E256-4B04-BF99-FDEA97489C06}" type="presParOf" srcId="{A46B60D9-2FE8-438E-A414-293F5D8D3814}" destId="{EF83A970-6AC6-4948-96FD-780431342166}" srcOrd="3" destOrd="0" presId="urn:microsoft.com/office/officeart/2018/2/layout/IconVerticalSolidList"/>
    <dgm:cxn modelId="{91C399C3-E00E-4A7B-96C6-0BE265ABD6ED}" type="presParOf" srcId="{EABF11A5-05FE-489F-ACAB-EAAED3FFEA66}" destId="{05E6F181-DFC1-4900-A13D-3AC78294D800}" srcOrd="1" destOrd="0" presId="urn:microsoft.com/office/officeart/2018/2/layout/IconVerticalSolidList"/>
    <dgm:cxn modelId="{145C5B5A-D76A-4631-B994-C17A96623D4B}" type="presParOf" srcId="{EABF11A5-05FE-489F-ACAB-EAAED3FFEA66}" destId="{1E7A22D6-7D07-4F0E-8378-339B69F11B2A}" srcOrd="2" destOrd="0" presId="urn:microsoft.com/office/officeart/2018/2/layout/IconVerticalSolidList"/>
    <dgm:cxn modelId="{123AE9C1-DBA8-4795-965D-46E4F7ED3D55}" type="presParOf" srcId="{1E7A22D6-7D07-4F0E-8378-339B69F11B2A}" destId="{5FFFB0DF-59BE-40BA-B3BF-C340240CB865}" srcOrd="0" destOrd="0" presId="urn:microsoft.com/office/officeart/2018/2/layout/IconVerticalSolidList"/>
    <dgm:cxn modelId="{AA7914A2-3256-4F9C-91AF-1150BDA1018D}" type="presParOf" srcId="{1E7A22D6-7D07-4F0E-8378-339B69F11B2A}" destId="{EACD1395-B0CE-427C-80B7-9855D90A4597}" srcOrd="1" destOrd="0" presId="urn:microsoft.com/office/officeart/2018/2/layout/IconVerticalSolidList"/>
    <dgm:cxn modelId="{D54C13A3-D55D-4369-93C4-AB546A3DC3FA}" type="presParOf" srcId="{1E7A22D6-7D07-4F0E-8378-339B69F11B2A}" destId="{29A1AFD6-5291-4E48-8C92-E2460D045CD2}" srcOrd="2" destOrd="0" presId="urn:microsoft.com/office/officeart/2018/2/layout/IconVerticalSolidList"/>
    <dgm:cxn modelId="{E9FB0801-FC0E-44A9-BCDA-FE6E88FFE392}" type="presParOf" srcId="{1E7A22D6-7D07-4F0E-8378-339B69F11B2A}" destId="{CC9F6458-1AB2-4D34-8A88-699967F78FC9}" srcOrd="3" destOrd="0" presId="urn:microsoft.com/office/officeart/2018/2/layout/IconVerticalSolidList"/>
    <dgm:cxn modelId="{215F42BC-336B-4890-9670-4510183106F0}" type="presParOf" srcId="{EABF11A5-05FE-489F-ACAB-EAAED3FFEA66}" destId="{BD2445E2-0F43-42F0-8141-18AADA4B46F3}" srcOrd="3" destOrd="0" presId="urn:microsoft.com/office/officeart/2018/2/layout/IconVerticalSolidList"/>
    <dgm:cxn modelId="{86159B77-674E-4CC7-B09B-D7F94488BC22}" type="presParOf" srcId="{EABF11A5-05FE-489F-ACAB-EAAED3FFEA66}" destId="{A1331CC9-B51F-4CB9-AA49-619B815A1C4E}" srcOrd="4" destOrd="0" presId="urn:microsoft.com/office/officeart/2018/2/layout/IconVerticalSolidList"/>
    <dgm:cxn modelId="{CA53DB09-9EE1-4999-9407-32C128F58B93}" type="presParOf" srcId="{A1331CC9-B51F-4CB9-AA49-619B815A1C4E}" destId="{9D0BBE47-5563-4C3B-9D0B-59D96E19C171}" srcOrd="0" destOrd="0" presId="urn:microsoft.com/office/officeart/2018/2/layout/IconVerticalSolidList"/>
    <dgm:cxn modelId="{03363B43-C408-47CE-B8AC-82C7F2AB8952}" type="presParOf" srcId="{A1331CC9-B51F-4CB9-AA49-619B815A1C4E}" destId="{E5FAB8EE-FF37-41EE-A4FA-998F6021F093}" srcOrd="1" destOrd="0" presId="urn:microsoft.com/office/officeart/2018/2/layout/IconVerticalSolidList"/>
    <dgm:cxn modelId="{785D986E-8F23-4083-86CF-C749F6D4F29F}" type="presParOf" srcId="{A1331CC9-B51F-4CB9-AA49-619B815A1C4E}" destId="{59A9A4F5-B0E2-4C65-9889-AAB0303106CE}" srcOrd="2" destOrd="0" presId="urn:microsoft.com/office/officeart/2018/2/layout/IconVerticalSolidList"/>
    <dgm:cxn modelId="{C1D85C08-9370-4D93-82B3-DE6C3F4F22B6}" type="presParOf" srcId="{A1331CC9-B51F-4CB9-AA49-619B815A1C4E}" destId="{56612393-796C-4C89-AC37-BF96928FEC71}" srcOrd="3" destOrd="0" presId="urn:microsoft.com/office/officeart/2018/2/layout/IconVerticalSolidList"/>
    <dgm:cxn modelId="{B5EDD0F4-6CDD-4686-943A-E4A34DD97207}" type="presParOf" srcId="{EABF11A5-05FE-489F-ACAB-EAAED3FFEA66}" destId="{AE4563A5-A926-498D-94A8-9DBDE4C86B19}" srcOrd="5" destOrd="0" presId="urn:microsoft.com/office/officeart/2018/2/layout/IconVerticalSolidList"/>
    <dgm:cxn modelId="{50722EB4-1B9C-4332-B5FB-24B54FD55C83}" type="presParOf" srcId="{EABF11A5-05FE-489F-ACAB-EAAED3FFEA66}" destId="{B5D82B9D-842D-4676-971A-7D2AD1DB5E30}" srcOrd="6" destOrd="0" presId="urn:microsoft.com/office/officeart/2018/2/layout/IconVerticalSolidList"/>
    <dgm:cxn modelId="{840A62D4-8E65-455B-A1CE-55B3739899B7}" type="presParOf" srcId="{B5D82B9D-842D-4676-971A-7D2AD1DB5E30}" destId="{3D2E924B-525D-4F04-908B-DD469F54F938}" srcOrd="0" destOrd="0" presId="urn:microsoft.com/office/officeart/2018/2/layout/IconVerticalSolidList"/>
    <dgm:cxn modelId="{49D5BB76-DA16-48C6-8140-02DDB50F8A10}" type="presParOf" srcId="{B5D82B9D-842D-4676-971A-7D2AD1DB5E30}" destId="{1DB88FD1-1DDC-402D-8244-B1BD6679EF05}" srcOrd="1" destOrd="0" presId="urn:microsoft.com/office/officeart/2018/2/layout/IconVerticalSolidList"/>
    <dgm:cxn modelId="{B2935697-4F1D-44BA-9D85-6FCA050B0283}" type="presParOf" srcId="{B5D82B9D-842D-4676-971A-7D2AD1DB5E30}" destId="{02A92243-1DEF-482C-9D62-2CDA987A4638}" srcOrd="2" destOrd="0" presId="urn:microsoft.com/office/officeart/2018/2/layout/IconVerticalSolidList"/>
    <dgm:cxn modelId="{F8EF3944-5E25-412F-B2AE-7B49A966C3EA}" type="presParOf" srcId="{B5D82B9D-842D-4676-971A-7D2AD1DB5E30}" destId="{D4F8DA79-B1A2-4345-A024-0E99A5B7212F}" srcOrd="3" destOrd="0" presId="urn:microsoft.com/office/officeart/2018/2/layout/IconVerticalSolidList"/>
    <dgm:cxn modelId="{F37A63F0-2292-42FD-A93D-657757984FFA}" type="presParOf" srcId="{EABF11A5-05FE-489F-ACAB-EAAED3FFEA66}" destId="{C1508ACF-A045-4105-865E-5A99C67B443B}" srcOrd="7" destOrd="0" presId="urn:microsoft.com/office/officeart/2018/2/layout/IconVerticalSolidList"/>
    <dgm:cxn modelId="{FF1889FA-6018-45E3-A00F-E2B09C8D6E1E}" type="presParOf" srcId="{EABF11A5-05FE-489F-ACAB-EAAED3FFEA66}" destId="{8D0FE83A-030B-4DF0-9340-0F216780FB32}" srcOrd="8" destOrd="0" presId="urn:microsoft.com/office/officeart/2018/2/layout/IconVerticalSolidList"/>
    <dgm:cxn modelId="{8D2E0DFD-4013-48AD-9D95-831D1CAB0886}" type="presParOf" srcId="{8D0FE83A-030B-4DF0-9340-0F216780FB32}" destId="{2F8EC66A-729E-40E9-952F-605A7FC5B7C2}" srcOrd="0" destOrd="0" presId="urn:microsoft.com/office/officeart/2018/2/layout/IconVerticalSolidList"/>
    <dgm:cxn modelId="{00D6AFB0-20C7-41FE-826B-8D9902FD9077}" type="presParOf" srcId="{8D0FE83A-030B-4DF0-9340-0F216780FB32}" destId="{D148D865-BDC6-42D8-9503-4C04F9B2A4CE}" srcOrd="1" destOrd="0" presId="urn:microsoft.com/office/officeart/2018/2/layout/IconVerticalSolidList"/>
    <dgm:cxn modelId="{AEC351E9-8BA9-4051-9EC8-D4FD7D846985}" type="presParOf" srcId="{8D0FE83A-030B-4DF0-9340-0F216780FB32}" destId="{A8137A18-D403-4EB5-8159-6E3C08534DD9}" srcOrd="2" destOrd="0" presId="urn:microsoft.com/office/officeart/2018/2/layout/IconVerticalSolidList"/>
    <dgm:cxn modelId="{6EE2B73B-6898-4353-892B-FABBC5997906}" type="presParOf" srcId="{8D0FE83A-030B-4DF0-9340-0F216780FB32}" destId="{06543205-9A7B-4840-A90B-93A5CDDF13B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67E5C99-86F9-4AA4-996C-F6862794DC83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353DC466-F5F1-448F-830D-C2D5218C12A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>
              <a:latin typeface="Montserrat" pitchFamily="2" charset="77"/>
            </a:rPr>
            <a:t>Content Customization</a:t>
          </a:r>
        </a:p>
      </dgm:t>
    </dgm:pt>
    <dgm:pt modelId="{C4AA1F60-B5E4-495A-8C4E-A9EDF5CC5262}" type="parTrans" cxnId="{AB2E6A57-FA8A-49D9-B876-521A96A377D8}">
      <dgm:prSet/>
      <dgm:spPr/>
      <dgm:t>
        <a:bodyPr/>
        <a:lstStyle/>
        <a:p>
          <a:endParaRPr lang="en-US"/>
        </a:p>
      </dgm:t>
    </dgm:pt>
    <dgm:pt modelId="{E5F402A9-735C-462F-801F-8863304CC6E3}" type="sibTrans" cxnId="{AB2E6A57-FA8A-49D9-B876-521A96A377D8}">
      <dgm:prSet/>
      <dgm:spPr/>
      <dgm:t>
        <a:bodyPr/>
        <a:lstStyle/>
        <a:p>
          <a:endParaRPr lang="en-US"/>
        </a:p>
      </dgm:t>
    </dgm:pt>
    <dgm:pt modelId="{777AEF70-F190-4FEE-A9DC-8B150EDF4856}">
      <dgm:prSet custT="1"/>
      <dgm:spPr>
        <a:noFill/>
      </dgm:spPr>
      <dgm:t>
        <a:bodyPr/>
        <a:lstStyle/>
        <a:p>
          <a:pPr>
            <a:lnSpc>
              <a:spcPct val="100000"/>
            </a:lnSpc>
          </a:pPr>
          <a:r>
            <a:rPr lang="en-US" sz="2000" dirty="0">
              <a:latin typeface="Montserrat" pitchFamily="2" charset="77"/>
            </a:rPr>
            <a:t>Active Directory Integration Including SSO</a:t>
          </a:r>
        </a:p>
      </dgm:t>
    </dgm:pt>
    <dgm:pt modelId="{C73EF86D-4135-4D1E-BF3E-7AC8D267BE9D}" type="parTrans" cxnId="{CA932729-1D22-498F-A4F0-FDFA0B8050D5}">
      <dgm:prSet/>
      <dgm:spPr/>
      <dgm:t>
        <a:bodyPr/>
        <a:lstStyle/>
        <a:p>
          <a:endParaRPr lang="en-US"/>
        </a:p>
      </dgm:t>
    </dgm:pt>
    <dgm:pt modelId="{88CCC1EF-920E-4019-BFCA-DA68B0926447}" type="sibTrans" cxnId="{CA932729-1D22-498F-A4F0-FDFA0B8050D5}">
      <dgm:prSet/>
      <dgm:spPr/>
      <dgm:t>
        <a:bodyPr/>
        <a:lstStyle/>
        <a:p>
          <a:endParaRPr lang="en-US"/>
        </a:p>
      </dgm:t>
    </dgm:pt>
    <dgm:pt modelId="{5F309540-66E1-4E61-863F-A3B3339DF9D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>
              <a:latin typeface="Montserrat" pitchFamily="2" charset="77"/>
            </a:rPr>
            <a:t>Open API for Content Development</a:t>
          </a:r>
        </a:p>
      </dgm:t>
    </dgm:pt>
    <dgm:pt modelId="{2033C0A6-6598-475D-AA46-F296F40128DE}" type="parTrans" cxnId="{47255FDE-44F8-445D-878F-304A99E6BD80}">
      <dgm:prSet/>
      <dgm:spPr/>
      <dgm:t>
        <a:bodyPr/>
        <a:lstStyle/>
        <a:p>
          <a:endParaRPr lang="en-US"/>
        </a:p>
      </dgm:t>
    </dgm:pt>
    <dgm:pt modelId="{F1DB408F-A2DD-49E4-BED2-BCD94BBBA134}" type="sibTrans" cxnId="{47255FDE-44F8-445D-878F-304A99E6BD80}">
      <dgm:prSet/>
      <dgm:spPr/>
      <dgm:t>
        <a:bodyPr/>
        <a:lstStyle/>
        <a:p>
          <a:endParaRPr lang="en-US"/>
        </a:p>
      </dgm:t>
    </dgm:pt>
    <dgm:pt modelId="{50C9A9EB-E338-4483-B618-E2138C380DA7}">
      <dgm:prSet custT="1"/>
      <dgm:spPr>
        <a:noFill/>
      </dgm:spPr>
      <dgm:t>
        <a:bodyPr/>
        <a:lstStyle/>
        <a:p>
          <a:pPr>
            <a:lnSpc>
              <a:spcPct val="100000"/>
            </a:lnSpc>
          </a:pPr>
          <a:r>
            <a:rPr lang="en-US" sz="2000" dirty="0">
              <a:latin typeface="Montserrat" pitchFamily="2" charset="77"/>
            </a:rPr>
            <a:t>Implementation Plan Executed by Customer Success Team</a:t>
          </a:r>
        </a:p>
      </dgm:t>
    </dgm:pt>
    <dgm:pt modelId="{D422C2F1-9E52-48A2-AD1A-770FBD9B237E}" type="parTrans" cxnId="{D5005498-FFB7-418A-BB98-9EC5302AF383}">
      <dgm:prSet/>
      <dgm:spPr/>
      <dgm:t>
        <a:bodyPr/>
        <a:lstStyle/>
        <a:p>
          <a:endParaRPr lang="en-US"/>
        </a:p>
      </dgm:t>
    </dgm:pt>
    <dgm:pt modelId="{96534E37-4A98-4E7D-A96D-9A6835C74A17}" type="sibTrans" cxnId="{D5005498-FFB7-418A-BB98-9EC5302AF383}">
      <dgm:prSet/>
      <dgm:spPr/>
      <dgm:t>
        <a:bodyPr/>
        <a:lstStyle/>
        <a:p>
          <a:endParaRPr lang="en-US"/>
        </a:p>
      </dgm:t>
    </dgm:pt>
    <dgm:pt modelId="{785DE2C1-E5FF-451D-A7D0-290E323835C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b="1" dirty="0">
              <a:latin typeface="Montserrat" pitchFamily="2" charset="77"/>
            </a:rPr>
            <a:t>Plus, much more!</a:t>
          </a:r>
        </a:p>
      </dgm:t>
    </dgm:pt>
    <dgm:pt modelId="{5B582E64-66FC-4A33-B526-AC2837D37BEB}" type="parTrans" cxnId="{5E3D155D-6D87-4CA7-9B52-6778AA8A9EDC}">
      <dgm:prSet/>
      <dgm:spPr/>
      <dgm:t>
        <a:bodyPr/>
        <a:lstStyle/>
        <a:p>
          <a:endParaRPr lang="en-US"/>
        </a:p>
      </dgm:t>
    </dgm:pt>
    <dgm:pt modelId="{B90E6FF8-1121-4CF9-BD8D-569B92C91CE8}" type="sibTrans" cxnId="{5E3D155D-6D87-4CA7-9B52-6778AA8A9EDC}">
      <dgm:prSet/>
      <dgm:spPr/>
      <dgm:t>
        <a:bodyPr/>
        <a:lstStyle/>
        <a:p>
          <a:endParaRPr lang="en-US"/>
        </a:p>
      </dgm:t>
    </dgm:pt>
    <dgm:pt modelId="{EABF11A5-05FE-489F-ACAB-EAAED3FFEA66}" type="pres">
      <dgm:prSet presAssocID="{267E5C99-86F9-4AA4-996C-F6862794DC83}" presName="root" presStyleCnt="0">
        <dgm:presLayoutVars>
          <dgm:dir/>
          <dgm:resizeHandles val="exact"/>
        </dgm:presLayoutVars>
      </dgm:prSet>
      <dgm:spPr/>
    </dgm:pt>
    <dgm:pt modelId="{A46B60D9-2FE8-438E-A414-293F5D8D3814}" type="pres">
      <dgm:prSet presAssocID="{353DC466-F5F1-448F-830D-C2D5218C12A6}" presName="compNode" presStyleCnt="0"/>
      <dgm:spPr/>
    </dgm:pt>
    <dgm:pt modelId="{13957053-D59A-4D0A-94D0-5F976043446E}" type="pres">
      <dgm:prSet presAssocID="{353DC466-F5F1-448F-830D-C2D5218C12A6}" presName="bgRect" presStyleLbl="bgShp" presStyleIdx="0" presStyleCnt="5"/>
      <dgm:spPr>
        <a:noFill/>
      </dgm:spPr>
    </dgm:pt>
    <dgm:pt modelId="{98289D52-95C1-4943-8D41-5F761499D730}" type="pres">
      <dgm:prSet presAssocID="{353DC466-F5F1-448F-830D-C2D5218C12A6}" presName="iconRect" presStyleLbl="node1" presStyleIdx="0" presStyleCnt="5"/>
      <dgm:spPr>
        <a:blipFill>
          <a:blip xmlns:r="http://schemas.openxmlformats.org/officeDocument/2006/relationships" r:embed="rId1"/>
          <a:srcRect/>
          <a:stretch>
            <a:fillRect/>
          </a:stretch>
        </a:blipFill>
        <a:ln>
          <a:noFill/>
        </a:ln>
      </dgm:spPr>
    </dgm:pt>
    <dgm:pt modelId="{8E90DFCE-8247-43C9-AE61-7162B9C49E6F}" type="pres">
      <dgm:prSet presAssocID="{353DC466-F5F1-448F-830D-C2D5218C12A6}" presName="spaceRect" presStyleCnt="0"/>
      <dgm:spPr/>
    </dgm:pt>
    <dgm:pt modelId="{EF83A970-6AC6-4948-96FD-780431342166}" type="pres">
      <dgm:prSet presAssocID="{353DC466-F5F1-448F-830D-C2D5218C12A6}" presName="parTx" presStyleLbl="revTx" presStyleIdx="0" presStyleCnt="5" custScaleX="105569" custLinFactNeighborX="3470">
        <dgm:presLayoutVars>
          <dgm:chMax val="0"/>
          <dgm:chPref val="0"/>
        </dgm:presLayoutVars>
      </dgm:prSet>
      <dgm:spPr/>
    </dgm:pt>
    <dgm:pt modelId="{05E6F181-DFC1-4900-A13D-3AC78294D800}" type="pres">
      <dgm:prSet presAssocID="{E5F402A9-735C-462F-801F-8863304CC6E3}" presName="sibTrans" presStyleCnt="0"/>
      <dgm:spPr/>
    </dgm:pt>
    <dgm:pt modelId="{1E7A22D6-7D07-4F0E-8378-339B69F11B2A}" type="pres">
      <dgm:prSet presAssocID="{777AEF70-F190-4FEE-A9DC-8B150EDF4856}" presName="compNode" presStyleCnt="0"/>
      <dgm:spPr/>
    </dgm:pt>
    <dgm:pt modelId="{5FFFB0DF-59BE-40BA-B3BF-C340240CB865}" type="pres">
      <dgm:prSet presAssocID="{777AEF70-F190-4FEE-A9DC-8B150EDF4856}" presName="bgRect" presStyleLbl="bgShp" presStyleIdx="1" presStyleCnt="5"/>
      <dgm:spPr>
        <a:noFill/>
      </dgm:spPr>
    </dgm:pt>
    <dgm:pt modelId="{EACD1395-B0CE-427C-80B7-9855D90A4597}" type="pres">
      <dgm:prSet presAssocID="{777AEF70-F190-4FEE-A9DC-8B150EDF4856}" presName="iconRect" presStyleLbl="node1" presStyleIdx="1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29A1AFD6-5291-4E48-8C92-E2460D045CD2}" type="pres">
      <dgm:prSet presAssocID="{777AEF70-F190-4FEE-A9DC-8B150EDF4856}" presName="spaceRect" presStyleCnt="0"/>
      <dgm:spPr/>
    </dgm:pt>
    <dgm:pt modelId="{CC9F6458-1AB2-4D34-8A88-699967F78FC9}" type="pres">
      <dgm:prSet presAssocID="{777AEF70-F190-4FEE-A9DC-8B150EDF4856}" presName="parTx" presStyleLbl="revTx" presStyleIdx="1" presStyleCnt="5" custLinFactNeighborX="347">
        <dgm:presLayoutVars>
          <dgm:chMax val="0"/>
          <dgm:chPref val="0"/>
        </dgm:presLayoutVars>
      </dgm:prSet>
      <dgm:spPr/>
    </dgm:pt>
    <dgm:pt modelId="{BD2445E2-0F43-42F0-8141-18AADA4B46F3}" type="pres">
      <dgm:prSet presAssocID="{88CCC1EF-920E-4019-BFCA-DA68B0926447}" presName="sibTrans" presStyleCnt="0"/>
      <dgm:spPr/>
    </dgm:pt>
    <dgm:pt modelId="{A1331CC9-B51F-4CB9-AA49-619B815A1C4E}" type="pres">
      <dgm:prSet presAssocID="{5F309540-66E1-4E61-863F-A3B3339DF9DD}" presName="compNode" presStyleCnt="0"/>
      <dgm:spPr/>
    </dgm:pt>
    <dgm:pt modelId="{9D0BBE47-5563-4C3B-9D0B-59D96E19C171}" type="pres">
      <dgm:prSet presAssocID="{5F309540-66E1-4E61-863F-A3B3339DF9DD}" presName="bgRect" presStyleLbl="bgShp" presStyleIdx="2" presStyleCnt="5"/>
      <dgm:spPr>
        <a:noFill/>
      </dgm:spPr>
    </dgm:pt>
    <dgm:pt modelId="{E5FAB8EE-FF37-41EE-A4FA-998F6021F093}" type="pres">
      <dgm:prSet presAssocID="{5F309540-66E1-4E61-863F-A3B3339DF9DD}" presName="iconRect" presStyleLbl="node1" presStyleIdx="2" presStyleCnt="5"/>
      <dgm:spPr>
        <a:blipFill>
          <a:blip xmlns:r="http://schemas.openxmlformats.org/officeDocument/2006/relationships" r:embed="rId3"/>
          <a:srcRect/>
          <a:stretch>
            <a:fillRect/>
          </a:stretch>
        </a:blipFill>
        <a:ln>
          <a:noFill/>
        </a:ln>
      </dgm:spPr>
    </dgm:pt>
    <dgm:pt modelId="{59A9A4F5-B0E2-4C65-9889-AAB0303106CE}" type="pres">
      <dgm:prSet presAssocID="{5F309540-66E1-4E61-863F-A3B3339DF9DD}" presName="spaceRect" presStyleCnt="0"/>
      <dgm:spPr/>
    </dgm:pt>
    <dgm:pt modelId="{56612393-796C-4C89-AC37-BF96928FEC71}" type="pres">
      <dgm:prSet presAssocID="{5F309540-66E1-4E61-863F-A3B3339DF9DD}" presName="parTx" presStyleLbl="revTx" presStyleIdx="2" presStyleCnt="5">
        <dgm:presLayoutVars>
          <dgm:chMax val="0"/>
          <dgm:chPref val="0"/>
        </dgm:presLayoutVars>
      </dgm:prSet>
      <dgm:spPr/>
    </dgm:pt>
    <dgm:pt modelId="{AE4563A5-A926-498D-94A8-9DBDE4C86B19}" type="pres">
      <dgm:prSet presAssocID="{F1DB408F-A2DD-49E4-BED2-BCD94BBBA134}" presName="sibTrans" presStyleCnt="0"/>
      <dgm:spPr/>
    </dgm:pt>
    <dgm:pt modelId="{B5D82B9D-842D-4676-971A-7D2AD1DB5E30}" type="pres">
      <dgm:prSet presAssocID="{50C9A9EB-E338-4483-B618-E2138C380DA7}" presName="compNode" presStyleCnt="0"/>
      <dgm:spPr/>
    </dgm:pt>
    <dgm:pt modelId="{3D2E924B-525D-4F04-908B-DD469F54F938}" type="pres">
      <dgm:prSet presAssocID="{50C9A9EB-E338-4483-B618-E2138C380DA7}" presName="bgRect" presStyleLbl="bgShp" presStyleIdx="3" presStyleCnt="5"/>
      <dgm:spPr>
        <a:noFill/>
      </dgm:spPr>
    </dgm:pt>
    <dgm:pt modelId="{1DB88FD1-1DDC-402D-8244-B1BD6679EF05}" type="pres">
      <dgm:prSet presAssocID="{50C9A9EB-E338-4483-B618-E2138C380DA7}" presName="iconRect" presStyleLbl="node1" presStyleIdx="3" presStyleCnt="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02A92243-1DEF-482C-9D62-2CDA987A4638}" type="pres">
      <dgm:prSet presAssocID="{50C9A9EB-E338-4483-B618-E2138C380DA7}" presName="spaceRect" presStyleCnt="0"/>
      <dgm:spPr/>
    </dgm:pt>
    <dgm:pt modelId="{D4F8DA79-B1A2-4345-A024-0E99A5B7212F}" type="pres">
      <dgm:prSet presAssocID="{50C9A9EB-E338-4483-B618-E2138C380DA7}" presName="parTx" presStyleLbl="revTx" presStyleIdx="3" presStyleCnt="5">
        <dgm:presLayoutVars>
          <dgm:chMax val="0"/>
          <dgm:chPref val="0"/>
        </dgm:presLayoutVars>
      </dgm:prSet>
      <dgm:spPr/>
    </dgm:pt>
    <dgm:pt modelId="{C1508ACF-A045-4105-865E-5A99C67B443B}" type="pres">
      <dgm:prSet presAssocID="{96534E37-4A98-4E7D-A96D-9A6835C74A17}" presName="sibTrans" presStyleCnt="0"/>
      <dgm:spPr/>
    </dgm:pt>
    <dgm:pt modelId="{8D0FE83A-030B-4DF0-9340-0F216780FB32}" type="pres">
      <dgm:prSet presAssocID="{785DE2C1-E5FF-451D-A7D0-290E323835C3}" presName="compNode" presStyleCnt="0"/>
      <dgm:spPr/>
    </dgm:pt>
    <dgm:pt modelId="{2F8EC66A-729E-40E9-952F-605A7FC5B7C2}" type="pres">
      <dgm:prSet presAssocID="{785DE2C1-E5FF-451D-A7D0-290E323835C3}" presName="bgRect" presStyleLbl="bgShp" presStyleIdx="4" presStyleCnt="5"/>
      <dgm:spPr>
        <a:noFill/>
      </dgm:spPr>
    </dgm:pt>
    <dgm:pt modelId="{D148D865-BDC6-42D8-9503-4C04F9B2A4CE}" type="pres">
      <dgm:prSet presAssocID="{785DE2C1-E5FF-451D-A7D0-290E323835C3}" presName="iconRect" presStyleLbl="node1" presStyleIdx="4" presStyleCnt="5"/>
      <dgm:spPr>
        <a:prstGeom prst="plus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>
          <a:noFill/>
        </a:ln>
      </dgm:spPr>
    </dgm:pt>
    <dgm:pt modelId="{A8137A18-D403-4EB5-8159-6E3C08534DD9}" type="pres">
      <dgm:prSet presAssocID="{785DE2C1-E5FF-451D-A7D0-290E323835C3}" presName="spaceRect" presStyleCnt="0"/>
      <dgm:spPr/>
    </dgm:pt>
    <dgm:pt modelId="{06543205-9A7B-4840-A90B-93A5CDDF13B5}" type="pres">
      <dgm:prSet presAssocID="{785DE2C1-E5FF-451D-A7D0-290E323835C3}" presName="parTx" presStyleLbl="revTx" presStyleIdx="4" presStyleCnt="5" custScaleX="104831" custLinFactNeighborX="3123" custLinFactNeighborY="827">
        <dgm:presLayoutVars>
          <dgm:chMax val="0"/>
          <dgm:chPref val="0"/>
        </dgm:presLayoutVars>
      </dgm:prSet>
      <dgm:spPr/>
    </dgm:pt>
  </dgm:ptLst>
  <dgm:cxnLst>
    <dgm:cxn modelId="{7A0BE411-7BC8-420B-B89A-347B563E4927}" type="presOf" srcId="{785DE2C1-E5FF-451D-A7D0-290E323835C3}" destId="{06543205-9A7B-4840-A90B-93A5CDDF13B5}" srcOrd="0" destOrd="0" presId="urn:microsoft.com/office/officeart/2018/2/layout/IconVerticalSolidList"/>
    <dgm:cxn modelId="{CA932729-1D22-498F-A4F0-FDFA0B8050D5}" srcId="{267E5C99-86F9-4AA4-996C-F6862794DC83}" destId="{777AEF70-F190-4FEE-A9DC-8B150EDF4856}" srcOrd="1" destOrd="0" parTransId="{C73EF86D-4135-4D1E-BF3E-7AC8D267BE9D}" sibTransId="{88CCC1EF-920E-4019-BFCA-DA68B0926447}"/>
    <dgm:cxn modelId="{DD958734-2BCE-4FA6-AE8C-D194AD3C9C21}" type="presOf" srcId="{50C9A9EB-E338-4483-B618-E2138C380DA7}" destId="{D4F8DA79-B1A2-4345-A024-0E99A5B7212F}" srcOrd="0" destOrd="0" presId="urn:microsoft.com/office/officeart/2018/2/layout/IconVerticalSolidList"/>
    <dgm:cxn modelId="{5E3D155D-6D87-4CA7-9B52-6778AA8A9EDC}" srcId="{267E5C99-86F9-4AA4-996C-F6862794DC83}" destId="{785DE2C1-E5FF-451D-A7D0-290E323835C3}" srcOrd="4" destOrd="0" parTransId="{5B582E64-66FC-4A33-B526-AC2837D37BEB}" sibTransId="{B90E6FF8-1121-4CF9-BD8D-569B92C91CE8}"/>
    <dgm:cxn modelId="{4CE86265-4C9B-4BD3-8F8F-0B12812C12E2}" type="presOf" srcId="{267E5C99-86F9-4AA4-996C-F6862794DC83}" destId="{EABF11A5-05FE-489F-ACAB-EAAED3FFEA66}" srcOrd="0" destOrd="0" presId="urn:microsoft.com/office/officeart/2018/2/layout/IconVerticalSolidList"/>
    <dgm:cxn modelId="{DDBB6D4A-59D9-486F-B18B-F6DCA0B92F1F}" type="presOf" srcId="{5F309540-66E1-4E61-863F-A3B3339DF9DD}" destId="{56612393-796C-4C89-AC37-BF96928FEC71}" srcOrd="0" destOrd="0" presId="urn:microsoft.com/office/officeart/2018/2/layout/IconVerticalSolidList"/>
    <dgm:cxn modelId="{AB2E6A57-FA8A-49D9-B876-521A96A377D8}" srcId="{267E5C99-86F9-4AA4-996C-F6862794DC83}" destId="{353DC466-F5F1-448F-830D-C2D5218C12A6}" srcOrd="0" destOrd="0" parTransId="{C4AA1F60-B5E4-495A-8C4E-A9EDF5CC5262}" sibTransId="{E5F402A9-735C-462F-801F-8863304CC6E3}"/>
    <dgm:cxn modelId="{D5005498-FFB7-418A-BB98-9EC5302AF383}" srcId="{267E5C99-86F9-4AA4-996C-F6862794DC83}" destId="{50C9A9EB-E338-4483-B618-E2138C380DA7}" srcOrd="3" destOrd="0" parTransId="{D422C2F1-9E52-48A2-AD1A-770FBD9B237E}" sibTransId="{96534E37-4A98-4E7D-A96D-9A6835C74A17}"/>
    <dgm:cxn modelId="{512A3FB1-1200-4C3D-AC72-74D3D7924F41}" type="presOf" srcId="{353DC466-F5F1-448F-830D-C2D5218C12A6}" destId="{EF83A970-6AC6-4948-96FD-780431342166}" srcOrd="0" destOrd="0" presId="urn:microsoft.com/office/officeart/2018/2/layout/IconVerticalSolidList"/>
    <dgm:cxn modelId="{47255FDE-44F8-445D-878F-304A99E6BD80}" srcId="{267E5C99-86F9-4AA4-996C-F6862794DC83}" destId="{5F309540-66E1-4E61-863F-A3B3339DF9DD}" srcOrd="2" destOrd="0" parTransId="{2033C0A6-6598-475D-AA46-F296F40128DE}" sibTransId="{F1DB408F-A2DD-49E4-BED2-BCD94BBBA134}"/>
    <dgm:cxn modelId="{560F80FF-B2EE-43FD-B3F2-C1AF41878C6D}" type="presOf" srcId="{777AEF70-F190-4FEE-A9DC-8B150EDF4856}" destId="{CC9F6458-1AB2-4D34-8A88-699967F78FC9}" srcOrd="0" destOrd="0" presId="urn:microsoft.com/office/officeart/2018/2/layout/IconVerticalSolidList"/>
    <dgm:cxn modelId="{609E3E92-7240-4AE1-96D0-BBE7C9551C49}" type="presParOf" srcId="{EABF11A5-05FE-489F-ACAB-EAAED3FFEA66}" destId="{A46B60D9-2FE8-438E-A414-293F5D8D3814}" srcOrd="0" destOrd="0" presId="urn:microsoft.com/office/officeart/2018/2/layout/IconVerticalSolidList"/>
    <dgm:cxn modelId="{FD289BD9-960E-44E4-ACF5-03CB0C89F204}" type="presParOf" srcId="{A46B60D9-2FE8-438E-A414-293F5D8D3814}" destId="{13957053-D59A-4D0A-94D0-5F976043446E}" srcOrd="0" destOrd="0" presId="urn:microsoft.com/office/officeart/2018/2/layout/IconVerticalSolidList"/>
    <dgm:cxn modelId="{05B2D3E1-BC06-400A-82C8-B3274A6F113E}" type="presParOf" srcId="{A46B60D9-2FE8-438E-A414-293F5D8D3814}" destId="{98289D52-95C1-4943-8D41-5F761499D730}" srcOrd="1" destOrd="0" presId="urn:microsoft.com/office/officeart/2018/2/layout/IconVerticalSolidList"/>
    <dgm:cxn modelId="{BBEFE1CD-7E45-4BF8-AFFB-76EA51499D02}" type="presParOf" srcId="{A46B60D9-2FE8-438E-A414-293F5D8D3814}" destId="{8E90DFCE-8247-43C9-AE61-7162B9C49E6F}" srcOrd="2" destOrd="0" presId="urn:microsoft.com/office/officeart/2018/2/layout/IconVerticalSolidList"/>
    <dgm:cxn modelId="{83409921-E256-4B04-BF99-FDEA97489C06}" type="presParOf" srcId="{A46B60D9-2FE8-438E-A414-293F5D8D3814}" destId="{EF83A970-6AC6-4948-96FD-780431342166}" srcOrd="3" destOrd="0" presId="urn:microsoft.com/office/officeart/2018/2/layout/IconVerticalSolidList"/>
    <dgm:cxn modelId="{91C399C3-E00E-4A7B-96C6-0BE265ABD6ED}" type="presParOf" srcId="{EABF11A5-05FE-489F-ACAB-EAAED3FFEA66}" destId="{05E6F181-DFC1-4900-A13D-3AC78294D800}" srcOrd="1" destOrd="0" presId="urn:microsoft.com/office/officeart/2018/2/layout/IconVerticalSolidList"/>
    <dgm:cxn modelId="{145C5B5A-D76A-4631-B994-C17A96623D4B}" type="presParOf" srcId="{EABF11A5-05FE-489F-ACAB-EAAED3FFEA66}" destId="{1E7A22D6-7D07-4F0E-8378-339B69F11B2A}" srcOrd="2" destOrd="0" presId="urn:microsoft.com/office/officeart/2018/2/layout/IconVerticalSolidList"/>
    <dgm:cxn modelId="{123AE9C1-DBA8-4795-965D-46E4F7ED3D55}" type="presParOf" srcId="{1E7A22D6-7D07-4F0E-8378-339B69F11B2A}" destId="{5FFFB0DF-59BE-40BA-B3BF-C340240CB865}" srcOrd="0" destOrd="0" presId="urn:microsoft.com/office/officeart/2018/2/layout/IconVerticalSolidList"/>
    <dgm:cxn modelId="{AA7914A2-3256-4F9C-91AF-1150BDA1018D}" type="presParOf" srcId="{1E7A22D6-7D07-4F0E-8378-339B69F11B2A}" destId="{EACD1395-B0CE-427C-80B7-9855D90A4597}" srcOrd="1" destOrd="0" presId="urn:microsoft.com/office/officeart/2018/2/layout/IconVerticalSolidList"/>
    <dgm:cxn modelId="{D54C13A3-D55D-4369-93C4-AB546A3DC3FA}" type="presParOf" srcId="{1E7A22D6-7D07-4F0E-8378-339B69F11B2A}" destId="{29A1AFD6-5291-4E48-8C92-E2460D045CD2}" srcOrd="2" destOrd="0" presId="urn:microsoft.com/office/officeart/2018/2/layout/IconVerticalSolidList"/>
    <dgm:cxn modelId="{E9FB0801-FC0E-44A9-BCDA-FE6E88FFE392}" type="presParOf" srcId="{1E7A22D6-7D07-4F0E-8378-339B69F11B2A}" destId="{CC9F6458-1AB2-4D34-8A88-699967F78FC9}" srcOrd="3" destOrd="0" presId="urn:microsoft.com/office/officeart/2018/2/layout/IconVerticalSolidList"/>
    <dgm:cxn modelId="{215F42BC-336B-4890-9670-4510183106F0}" type="presParOf" srcId="{EABF11A5-05FE-489F-ACAB-EAAED3FFEA66}" destId="{BD2445E2-0F43-42F0-8141-18AADA4B46F3}" srcOrd="3" destOrd="0" presId="urn:microsoft.com/office/officeart/2018/2/layout/IconVerticalSolidList"/>
    <dgm:cxn modelId="{86159B77-674E-4CC7-B09B-D7F94488BC22}" type="presParOf" srcId="{EABF11A5-05FE-489F-ACAB-EAAED3FFEA66}" destId="{A1331CC9-B51F-4CB9-AA49-619B815A1C4E}" srcOrd="4" destOrd="0" presId="urn:microsoft.com/office/officeart/2018/2/layout/IconVerticalSolidList"/>
    <dgm:cxn modelId="{CA53DB09-9EE1-4999-9407-32C128F58B93}" type="presParOf" srcId="{A1331CC9-B51F-4CB9-AA49-619B815A1C4E}" destId="{9D0BBE47-5563-4C3B-9D0B-59D96E19C171}" srcOrd="0" destOrd="0" presId="urn:microsoft.com/office/officeart/2018/2/layout/IconVerticalSolidList"/>
    <dgm:cxn modelId="{03363B43-C408-47CE-B8AC-82C7F2AB8952}" type="presParOf" srcId="{A1331CC9-B51F-4CB9-AA49-619B815A1C4E}" destId="{E5FAB8EE-FF37-41EE-A4FA-998F6021F093}" srcOrd="1" destOrd="0" presId="urn:microsoft.com/office/officeart/2018/2/layout/IconVerticalSolidList"/>
    <dgm:cxn modelId="{785D986E-8F23-4083-86CF-C749F6D4F29F}" type="presParOf" srcId="{A1331CC9-B51F-4CB9-AA49-619B815A1C4E}" destId="{59A9A4F5-B0E2-4C65-9889-AAB0303106CE}" srcOrd="2" destOrd="0" presId="urn:microsoft.com/office/officeart/2018/2/layout/IconVerticalSolidList"/>
    <dgm:cxn modelId="{C1D85C08-9370-4D93-82B3-DE6C3F4F22B6}" type="presParOf" srcId="{A1331CC9-B51F-4CB9-AA49-619B815A1C4E}" destId="{56612393-796C-4C89-AC37-BF96928FEC71}" srcOrd="3" destOrd="0" presId="urn:microsoft.com/office/officeart/2018/2/layout/IconVerticalSolidList"/>
    <dgm:cxn modelId="{B5EDD0F4-6CDD-4686-943A-E4A34DD97207}" type="presParOf" srcId="{EABF11A5-05FE-489F-ACAB-EAAED3FFEA66}" destId="{AE4563A5-A926-498D-94A8-9DBDE4C86B19}" srcOrd="5" destOrd="0" presId="urn:microsoft.com/office/officeart/2018/2/layout/IconVerticalSolidList"/>
    <dgm:cxn modelId="{50722EB4-1B9C-4332-B5FB-24B54FD55C83}" type="presParOf" srcId="{EABF11A5-05FE-489F-ACAB-EAAED3FFEA66}" destId="{B5D82B9D-842D-4676-971A-7D2AD1DB5E30}" srcOrd="6" destOrd="0" presId="urn:microsoft.com/office/officeart/2018/2/layout/IconVerticalSolidList"/>
    <dgm:cxn modelId="{840A62D4-8E65-455B-A1CE-55B3739899B7}" type="presParOf" srcId="{B5D82B9D-842D-4676-971A-7D2AD1DB5E30}" destId="{3D2E924B-525D-4F04-908B-DD469F54F938}" srcOrd="0" destOrd="0" presId="urn:microsoft.com/office/officeart/2018/2/layout/IconVerticalSolidList"/>
    <dgm:cxn modelId="{49D5BB76-DA16-48C6-8140-02DDB50F8A10}" type="presParOf" srcId="{B5D82B9D-842D-4676-971A-7D2AD1DB5E30}" destId="{1DB88FD1-1DDC-402D-8244-B1BD6679EF05}" srcOrd="1" destOrd="0" presId="urn:microsoft.com/office/officeart/2018/2/layout/IconVerticalSolidList"/>
    <dgm:cxn modelId="{B2935697-4F1D-44BA-9D85-6FCA050B0283}" type="presParOf" srcId="{B5D82B9D-842D-4676-971A-7D2AD1DB5E30}" destId="{02A92243-1DEF-482C-9D62-2CDA987A4638}" srcOrd="2" destOrd="0" presId="urn:microsoft.com/office/officeart/2018/2/layout/IconVerticalSolidList"/>
    <dgm:cxn modelId="{F8EF3944-5E25-412F-B2AE-7B49A966C3EA}" type="presParOf" srcId="{B5D82B9D-842D-4676-971A-7D2AD1DB5E30}" destId="{D4F8DA79-B1A2-4345-A024-0E99A5B7212F}" srcOrd="3" destOrd="0" presId="urn:microsoft.com/office/officeart/2018/2/layout/IconVerticalSolidList"/>
    <dgm:cxn modelId="{F37A63F0-2292-42FD-A93D-657757984FFA}" type="presParOf" srcId="{EABF11A5-05FE-489F-ACAB-EAAED3FFEA66}" destId="{C1508ACF-A045-4105-865E-5A99C67B443B}" srcOrd="7" destOrd="0" presId="urn:microsoft.com/office/officeart/2018/2/layout/IconVerticalSolidList"/>
    <dgm:cxn modelId="{FF1889FA-6018-45E3-A00F-E2B09C8D6E1E}" type="presParOf" srcId="{EABF11A5-05FE-489F-ACAB-EAAED3FFEA66}" destId="{8D0FE83A-030B-4DF0-9340-0F216780FB32}" srcOrd="8" destOrd="0" presId="urn:microsoft.com/office/officeart/2018/2/layout/IconVerticalSolidList"/>
    <dgm:cxn modelId="{8D2E0DFD-4013-48AD-9D95-831D1CAB0886}" type="presParOf" srcId="{8D0FE83A-030B-4DF0-9340-0F216780FB32}" destId="{2F8EC66A-729E-40E9-952F-605A7FC5B7C2}" srcOrd="0" destOrd="0" presId="urn:microsoft.com/office/officeart/2018/2/layout/IconVerticalSolidList"/>
    <dgm:cxn modelId="{00D6AFB0-20C7-41FE-826B-8D9902FD9077}" type="presParOf" srcId="{8D0FE83A-030B-4DF0-9340-0F216780FB32}" destId="{D148D865-BDC6-42D8-9503-4C04F9B2A4CE}" srcOrd="1" destOrd="0" presId="urn:microsoft.com/office/officeart/2018/2/layout/IconVerticalSolidList"/>
    <dgm:cxn modelId="{AEC351E9-8BA9-4051-9EC8-D4FD7D846985}" type="presParOf" srcId="{8D0FE83A-030B-4DF0-9340-0F216780FB32}" destId="{A8137A18-D403-4EB5-8159-6E3C08534DD9}" srcOrd="2" destOrd="0" presId="urn:microsoft.com/office/officeart/2018/2/layout/IconVerticalSolidList"/>
    <dgm:cxn modelId="{6EE2B73B-6898-4353-892B-FABBC5997906}" type="presParOf" srcId="{8D0FE83A-030B-4DF0-9340-0F216780FB32}" destId="{06543205-9A7B-4840-A90B-93A5CDDF13B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957053-D59A-4D0A-94D0-5F976043446E}">
      <dsp:nvSpPr>
        <dsp:cNvPr id="0" name=""/>
        <dsp:cNvSpPr/>
      </dsp:nvSpPr>
      <dsp:spPr>
        <a:xfrm>
          <a:off x="0" y="4709"/>
          <a:ext cx="5106720" cy="569072"/>
        </a:xfrm>
        <a:prstGeom prst="roundRect">
          <a:avLst>
            <a:gd name="adj" fmla="val 1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289D52-95C1-4943-8D41-5F761499D730}">
      <dsp:nvSpPr>
        <dsp:cNvPr id="0" name=""/>
        <dsp:cNvSpPr/>
      </dsp:nvSpPr>
      <dsp:spPr>
        <a:xfrm>
          <a:off x="172144" y="132751"/>
          <a:ext cx="313296" cy="312990"/>
        </a:xfrm>
        <a:prstGeom prst="rect">
          <a:avLst/>
        </a:prstGeom>
        <a:blipFill>
          <a:blip xmlns:r="http://schemas.openxmlformats.org/officeDocument/2006/relationships" r:embed="rId1"/>
          <a:srcRect/>
          <a:stretch>
            <a:fillRect l="-1000" r="-1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83A970-6AC6-4948-96FD-780431342166}">
      <dsp:nvSpPr>
        <dsp:cNvPr id="0" name=""/>
        <dsp:cNvSpPr/>
      </dsp:nvSpPr>
      <dsp:spPr>
        <a:xfrm>
          <a:off x="686249" y="4709"/>
          <a:ext cx="4414405" cy="5696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286" tIns="60286" rIns="60286" bIns="60286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Montserrat" pitchFamily="2" charset="77"/>
            </a:rPr>
            <a:t>Global Enterprise Subscription - Unlimited Employee Access</a:t>
          </a:r>
        </a:p>
      </dsp:txBody>
      <dsp:txXfrm>
        <a:off x="686249" y="4709"/>
        <a:ext cx="4414405" cy="569629"/>
      </dsp:txXfrm>
    </dsp:sp>
    <dsp:sp modelId="{5FFFB0DF-59BE-40BA-B3BF-C340240CB865}">
      <dsp:nvSpPr>
        <dsp:cNvPr id="0" name=""/>
        <dsp:cNvSpPr/>
      </dsp:nvSpPr>
      <dsp:spPr>
        <a:xfrm>
          <a:off x="0" y="712430"/>
          <a:ext cx="5106720" cy="569072"/>
        </a:xfrm>
        <a:prstGeom prst="roundRect">
          <a:avLst>
            <a:gd name="adj" fmla="val 1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CD1395-B0CE-427C-80B7-9855D90A4597}">
      <dsp:nvSpPr>
        <dsp:cNvPr id="0" name=""/>
        <dsp:cNvSpPr/>
      </dsp:nvSpPr>
      <dsp:spPr>
        <a:xfrm>
          <a:off x="172144" y="840472"/>
          <a:ext cx="313296" cy="312990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9F6458-1AB2-4D34-8A88-699967F78FC9}">
      <dsp:nvSpPr>
        <dsp:cNvPr id="0" name=""/>
        <dsp:cNvSpPr/>
      </dsp:nvSpPr>
      <dsp:spPr>
        <a:xfrm>
          <a:off x="672095" y="712430"/>
          <a:ext cx="4181536" cy="5696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286" tIns="60286" rIns="60286" bIns="60286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Montserrat" pitchFamily="2" charset="77"/>
            </a:rPr>
            <a:t>Choose the Asset Libraries</a:t>
          </a:r>
        </a:p>
      </dsp:txBody>
      <dsp:txXfrm>
        <a:off x="672095" y="712430"/>
        <a:ext cx="4181536" cy="569629"/>
      </dsp:txXfrm>
    </dsp:sp>
    <dsp:sp modelId="{9D0BBE47-5563-4C3B-9D0B-59D96E19C171}">
      <dsp:nvSpPr>
        <dsp:cNvPr id="0" name=""/>
        <dsp:cNvSpPr/>
      </dsp:nvSpPr>
      <dsp:spPr>
        <a:xfrm>
          <a:off x="0" y="1420151"/>
          <a:ext cx="5106720" cy="569072"/>
        </a:xfrm>
        <a:prstGeom prst="roundRect">
          <a:avLst>
            <a:gd name="adj" fmla="val 1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FAB8EE-FF37-41EE-A4FA-998F6021F093}">
      <dsp:nvSpPr>
        <dsp:cNvPr id="0" name=""/>
        <dsp:cNvSpPr/>
      </dsp:nvSpPr>
      <dsp:spPr>
        <a:xfrm>
          <a:off x="172144" y="1548193"/>
          <a:ext cx="313296" cy="31299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612393-796C-4C89-AC37-BF96928FEC71}">
      <dsp:nvSpPr>
        <dsp:cNvPr id="0" name=""/>
        <dsp:cNvSpPr/>
      </dsp:nvSpPr>
      <dsp:spPr>
        <a:xfrm>
          <a:off x="657585" y="1420151"/>
          <a:ext cx="4181536" cy="5696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286" tIns="60286" rIns="60286" bIns="60286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Montserrat" pitchFamily="2" charset="77"/>
            </a:rPr>
            <a:t>Content available in over 90 languages</a:t>
          </a:r>
        </a:p>
      </dsp:txBody>
      <dsp:txXfrm>
        <a:off x="657585" y="1420151"/>
        <a:ext cx="4181536" cy="569629"/>
      </dsp:txXfrm>
    </dsp:sp>
    <dsp:sp modelId="{3D2E924B-525D-4F04-908B-DD469F54F938}">
      <dsp:nvSpPr>
        <dsp:cNvPr id="0" name=""/>
        <dsp:cNvSpPr/>
      </dsp:nvSpPr>
      <dsp:spPr>
        <a:xfrm>
          <a:off x="0" y="2127873"/>
          <a:ext cx="5106720" cy="569072"/>
        </a:xfrm>
        <a:prstGeom prst="roundRect">
          <a:avLst>
            <a:gd name="adj" fmla="val 1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B88FD1-1DDC-402D-8244-B1BD6679EF05}">
      <dsp:nvSpPr>
        <dsp:cNvPr id="0" name=""/>
        <dsp:cNvSpPr/>
      </dsp:nvSpPr>
      <dsp:spPr>
        <a:xfrm>
          <a:off x="172144" y="2255914"/>
          <a:ext cx="313296" cy="312990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F8DA79-B1A2-4345-A024-0E99A5B7212F}">
      <dsp:nvSpPr>
        <dsp:cNvPr id="0" name=""/>
        <dsp:cNvSpPr/>
      </dsp:nvSpPr>
      <dsp:spPr>
        <a:xfrm>
          <a:off x="657585" y="2127873"/>
          <a:ext cx="4181536" cy="5696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286" tIns="60286" rIns="60286" bIns="60286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Montserrat" pitchFamily="2" charset="77"/>
            </a:rPr>
            <a:t>Robust Report Dashboard</a:t>
          </a:r>
        </a:p>
      </dsp:txBody>
      <dsp:txXfrm>
        <a:off x="657585" y="2127873"/>
        <a:ext cx="4181536" cy="569629"/>
      </dsp:txXfrm>
    </dsp:sp>
    <dsp:sp modelId="{2F8EC66A-729E-40E9-952F-605A7FC5B7C2}">
      <dsp:nvSpPr>
        <dsp:cNvPr id="0" name=""/>
        <dsp:cNvSpPr/>
      </dsp:nvSpPr>
      <dsp:spPr>
        <a:xfrm>
          <a:off x="0" y="2835594"/>
          <a:ext cx="5106720" cy="569072"/>
        </a:xfrm>
        <a:prstGeom prst="roundRect">
          <a:avLst>
            <a:gd name="adj" fmla="val 1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48D865-BDC6-42D8-9503-4C04F9B2A4CE}">
      <dsp:nvSpPr>
        <dsp:cNvPr id="0" name=""/>
        <dsp:cNvSpPr/>
      </dsp:nvSpPr>
      <dsp:spPr>
        <a:xfrm>
          <a:off x="172144" y="2963635"/>
          <a:ext cx="313296" cy="31299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543205-9A7B-4840-A90B-93A5CDDF13B5}">
      <dsp:nvSpPr>
        <dsp:cNvPr id="0" name=""/>
        <dsp:cNvSpPr/>
      </dsp:nvSpPr>
      <dsp:spPr>
        <a:xfrm>
          <a:off x="687169" y="2840303"/>
          <a:ext cx="4383546" cy="5696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286" tIns="60286" rIns="60286" bIns="60286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Montserrat" pitchFamily="2" charset="77"/>
            </a:rPr>
            <a:t>Unlimited Windows Azure Cloud Storage</a:t>
          </a:r>
        </a:p>
      </dsp:txBody>
      <dsp:txXfrm>
        <a:off x="687169" y="2840303"/>
        <a:ext cx="4383546" cy="56962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957053-D59A-4D0A-94D0-5F976043446E}">
      <dsp:nvSpPr>
        <dsp:cNvPr id="0" name=""/>
        <dsp:cNvSpPr/>
      </dsp:nvSpPr>
      <dsp:spPr>
        <a:xfrm>
          <a:off x="0" y="4507"/>
          <a:ext cx="5106720" cy="579313"/>
        </a:xfrm>
        <a:prstGeom prst="roundRect">
          <a:avLst>
            <a:gd name="adj" fmla="val 1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289D52-95C1-4943-8D41-5F761499D730}">
      <dsp:nvSpPr>
        <dsp:cNvPr id="0" name=""/>
        <dsp:cNvSpPr/>
      </dsp:nvSpPr>
      <dsp:spPr>
        <a:xfrm>
          <a:off x="175242" y="134852"/>
          <a:ext cx="318934" cy="318622"/>
        </a:xfrm>
        <a:prstGeom prst="rect">
          <a:avLst/>
        </a:prstGeom>
        <a:blipFill>
          <a:blip xmlns:r="http://schemas.openxmlformats.org/officeDocument/2006/relationships" r:embed="rId1"/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83A970-6AC6-4948-96FD-780431342166}">
      <dsp:nvSpPr>
        <dsp:cNvPr id="0" name=""/>
        <dsp:cNvSpPr/>
      </dsp:nvSpPr>
      <dsp:spPr>
        <a:xfrm>
          <a:off x="697558" y="4507"/>
          <a:ext cx="4333605" cy="579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371" tIns="61371" rIns="61371" bIns="61371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Montserrat" pitchFamily="2" charset="77"/>
            </a:rPr>
            <a:t>Content Customization</a:t>
          </a:r>
        </a:p>
      </dsp:txBody>
      <dsp:txXfrm>
        <a:off x="697558" y="4507"/>
        <a:ext cx="4333605" cy="579880"/>
      </dsp:txXfrm>
    </dsp:sp>
    <dsp:sp modelId="{5FFFB0DF-59BE-40BA-B3BF-C340240CB865}">
      <dsp:nvSpPr>
        <dsp:cNvPr id="0" name=""/>
        <dsp:cNvSpPr/>
      </dsp:nvSpPr>
      <dsp:spPr>
        <a:xfrm>
          <a:off x="0" y="709766"/>
          <a:ext cx="5106720" cy="579313"/>
        </a:xfrm>
        <a:prstGeom prst="roundRect">
          <a:avLst>
            <a:gd name="adj" fmla="val 1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CD1395-B0CE-427C-80B7-9855D90A4597}">
      <dsp:nvSpPr>
        <dsp:cNvPr id="0" name=""/>
        <dsp:cNvSpPr/>
      </dsp:nvSpPr>
      <dsp:spPr>
        <a:xfrm>
          <a:off x="175242" y="840112"/>
          <a:ext cx="318934" cy="318622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9F6458-1AB2-4D34-8A88-699967F78FC9}">
      <dsp:nvSpPr>
        <dsp:cNvPr id="0" name=""/>
        <dsp:cNvSpPr/>
      </dsp:nvSpPr>
      <dsp:spPr>
        <a:xfrm>
          <a:off x="683663" y="709766"/>
          <a:ext cx="4104998" cy="579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371" tIns="61371" rIns="61371" bIns="61371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Montserrat" pitchFamily="2" charset="77"/>
            </a:rPr>
            <a:t>Active Directory Integration Including SSO</a:t>
          </a:r>
        </a:p>
      </dsp:txBody>
      <dsp:txXfrm>
        <a:off x="683663" y="709766"/>
        <a:ext cx="4104998" cy="579880"/>
      </dsp:txXfrm>
    </dsp:sp>
    <dsp:sp modelId="{9D0BBE47-5563-4C3B-9D0B-59D96E19C171}">
      <dsp:nvSpPr>
        <dsp:cNvPr id="0" name=""/>
        <dsp:cNvSpPr/>
      </dsp:nvSpPr>
      <dsp:spPr>
        <a:xfrm>
          <a:off x="0" y="1415026"/>
          <a:ext cx="5106720" cy="579313"/>
        </a:xfrm>
        <a:prstGeom prst="roundRect">
          <a:avLst>
            <a:gd name="adj" fmla="val 1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FAB8EE-FF37-41EE-A4FA-998F6021F093}">
      <dsp:nvSpPr>
        <dsp:cNvPr id="0" name=""/>
        <dsp:cNvSpPr/>
      </dsp:nvSpPr>
      <dsp:spPr>
        <a:xfrm>
          <a:off x="175242" y="1545372"/>
          <a:ext cx="318934" cy="318622"/>
        </a:xfrm>
        <a:prstGeom prst="rect">
          <a:avLst/>
        </a:prstGeom>
        <a:blipFill>
          <a:blip xmlns:r="http://schemas.openxmlformats.org/officeDocument/2006/relationships" r:embed="rId3"/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612393-796C-4C89-AC37-BF96928FEC71}">
      <dsp:nvSpPr>
        <dsp:cNvPr id="0" name=""/>
        <dsp:cNvSpPr/>
      </dsp:nvSpPr>
      <dsp:spPr>
        <a:xfrm>
          <a:off x="669418" y="1415026"/>
          <a:ext cx="4104998" cy="579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371" tIns="61371" rIns="61371" bIns="61371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Montserrat" pitchFamily="2" charset="77"/>
            </a:rPr>
            <a:t>Open API for Content Development</a:t>
          </a:r>
        </a:p>
      </dsp:txBody>
      <dsp:txXfrm>
        <a:off x="669418" y="1415026"/>
        <a:ext cx="4104998" cy="579880"/>
      </dsp:txXfrm>
    </dsp:sp>
    <dsp:sp modelId="{3D2E924B-525D-4F04-908B-DD469F54F938}">
      <dsp:nvSpPr>
        <dsp:cNvPr id="0" name=""/>
        <dsp:cNvSpPr/>
      </dsp:nvSpPr>
      <dsp:spPr>
        <a:xfrm>
          <a:off x="0" y="2120286"/>
          <a:ext cx="5106720" cy="579313"/>
        </a:xfrm>
        <a:prstGeom prst="roundRect">
          <a:avLst>
            <a:gd name="adj" fmla="val 1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B88FD1-1DDC-402D-8244-B1BD6679EF05}">
      <dsp:nvSpPr>
        <dsp:cNvPr id="0" name=""/>
        <dsp:cNvSpPr/>
      </dsp:nvSpPr>
      <dsp:spPr>
        <a:xfrm>
          <a:off x="175242" y="2250631"/>
          <a:ext cx="318934" cy="318622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F8DA79-B1A2-4345-A024-0E99A5B7212F}">
      <dsp:nvSpPr>
        <dsp:cNvPr id="0" name=""/>
        <dsp:cNvSpPr/>
      </dsp:nvSpPr>
      <dsp:spPr>
        <a:xfrm>
          <a:off x="669418" y="2120286"/>
          <a:ext cx="4104998" cy="579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371" tIns="61371" rIns="61371" bIns="61371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Montserrat" pitchFamily="2" charset="77"/>
            </a:rPr>
            <a:t>Implementation Plan Executed by Customer Success Team</a:t>
          </a:r>
        </a:p>
      </dsp:txBody>
      <dsp:txXfrm>
        <a:off x="669418" y="2120286"/>
        <a:ext cx="4104998" cy="579880"/>
      </dsp:txXfrm>
    </dsp:sp>
    <dsp:sp modelId="{2F8EC66A-729E-40E9-952F-605A7FC5B7C2}">
      <dsp:nvSpPr>
        <dsp:cNvPr id="0" name=""/>
        <dsp:cNvSpPr/>
      </dsp:nvSpPr>
      <dsp:spPr>
        <a:xfrm>
          <a:off x="0" y="2825545"/>
          <a:ext cx="5106720" cy="579313"/>
        </a:xfrm>
        <a:prstGeom prst="roundRect">
          <a:avLst>
            <a:gd name="adj" fmla="val 1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48D865-BDC6-42D8-9503-4C04F9B2A4CE}">
      <dsp:nvSpPr>
        <dsp:cNvPr id="0" name=""/>
        <dsp:cNvSpPr/>
      </dsp:nvSpPr>
      <dsp:spPr>
        <a:xfrm>
          <a:off x="175242" y="2955891"/>
          <a:ext cx="318934" cy="318622"/>
        </a:xfrm>
        <a:prstGeom prst="plus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543205-9A7B-4840-A90B-93A5CDDF13B5}">
      <dsp:nvSpPr>
        <dsp:cNvPr id="0" name=""/>
        <dsp:cNvSpPr/>
      </dsp:nvSpPr>
      <dsp:spPr>
        <a:xfrm>
          <a:off x="698461" y="2830052"/>
          <a:ext cx="4303310" cy="579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371" tIns="61371" rIns="61371" bIns="61371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Montserrat" pitchFamily="2" charset="77"/>
            </a:rPr>
            <a:t>Plus, much more!</a:t>
          </a:r>
        </a:p>
      </dsp:txBody>
      <dsp:txXfrm>
        <a:off x="698461" y="2830052"/>
        <a:ext cx="4303310" cy="5798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0537A-DF16-E543-9FEB-F2335782BD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E254A9-A73C-2547-90E5-E3E6D70AC9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47923D-1B0D-E546-A74F-A9179C19D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1BB16-603B-134C-AB93-765B9A7B5B63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96E1C9-E4FC-E74C-BAA4-540D197F6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A5A56A-AE05-554B-B15C-06D3AFBE7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E5CC5-697A-DF48-B966-FFE3A36B7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8604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5C22B-6D0A-594C-9D89-CB19F9BBD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3F98F3-96C2-3D47-8773-70753EA5FD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AEA2A9-D4E9-A94E-82B6-45E20E830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1BB16-603B-134C-AB93-765B9A7B5B63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00105F-2A5B-BE4C-B2F0-A5DFFCDC0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186FB2-540C-3F46-9EA6-FCDE93BD0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E5CC5-697A-DF48-B966-FFE3A36B7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210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83DDF1C-F161-D444-9502-716C086A38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17B5C9-8069-8E45-9175-C934DE9DB8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95CC3-BBED-2541-9EEB-7592BAB34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1BB16-603B-134C-AB93-765B9A7B5B63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39A5B7-61C9-D044-A40C-D75E1EC47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FD025D-C5D9-8F4A-9991-4334B4191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E5CC5-697A-DF48-B966-FFE3A36B7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090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9AFA8-0F48-3845-AC5F-D59BCAFE9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B757EF-0A5D-2249-8C4D-A6A3D927FA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7CFAE0-D669-2045-A6C2-D2A6C6FF7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1BB16-603B-134C-AB93-765B9A7B5B63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519CDC-573C-E542-95A1-C091AE8E6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E2C82C-BD49-1043-A2F5-16095B690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E5CC5-697A-DF48-B966-FFE3A36B7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265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42B4E-DF50-F14A-8C26-2A8B5D7B7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37F7A5-1F78-A242-8963-307DCCD105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F92F6B-44B5-CB48-B682-7D32ADA31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1BB16-603B-134C-AB93-765B9A7B5B63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4E1150-F091-574C-9E7B-F7694D1E2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C97060-E808-4542-9897-992D0D195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E5CC5-697A-DF48-B966-FFE3A36B7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325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AE09C-FA29-924F-AC9E-EF92A6B33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B1B2FB-771E-3046-AE80-D0B85A7003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9EB4FD-0DAC-C846-A02B-E9E869C17E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C8575D-8B1E-704D-8E11-149A6D144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1BB16-603B-134C-AB93-765B9A7B5B63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F7D26A-FED2-3849-B032-0B9C2ADE7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138D34-697D-BB40-8E46-46BCDE5C2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E5CC5-697A-DF48-B966-FFE3A36B7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928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FFDB8-5636-FF44-A7F5-A18DBBACC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2F04F8-4CA8-CE4A-B465-33A8518FC5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FC5367-191C-5846-9526-7F3D6B63B9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E26D66-6078-3F4F-9FAA-8766A95C01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3988D5-FA52-A548-9B31-C8F8DCEFAB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DBE20E-726F-124B-90F3-76B143D11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1BB16-603B-134C-AB93-765B9A7B5B63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C799936-DAB4-5046-BB82-26BBE96F4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8BBEC9-2BBD-CB44-ADBC-B82138DFB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E5CC5-697A-DF48-B966-FFE3A36B7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259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08530-9C30-B948-B29F-8469DA34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ADD0C8-F6B3-F344-801B-3020B0225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1BB16-603B-134C-AB93-765B9A7B5B63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9B99CD-E392-4F49-8546-F934AF6A2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7D8924-794D-8A4C-845E-7569D604D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E5CC5-697A-DF48-B966-FFE3A36B7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919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43D6D7-4974-A745-9986-3EDC0760D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1BB16-603B-134C-AB93-765B9A7B5B63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E88A17-D88F-7045-B742-3740E1CAD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515669-DA42-5B43-99A8-C0CB3CF04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E5CC5-697A-DF48-B966-FFE3A36B7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287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372C2-0744-3A46-A6A9-7123F7591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94A38B-CB72-2243-8274-EAE7828D44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E546FE-3D92-4C49-A80C-D30F8F2C70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26A276-0DD7-7041-B64F-97288AD28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1BB16-603B-134C-AB93-765B9A7B5B63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A56969-B991-1448-B8AA-9F095B016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9151CA-E355-844F-BF39-8871AA30D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E5CC5-697A-DF48-B966-FFE3A36B7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737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073FD-66A0-1640-BF32-4730297F4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8B98DE-6A21-8D4F-825D-3FF24423D6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6E3BA8-A8F5-094F-9CD6-17724D4816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0A3FFB-0E3D-FB43-8655-289D3F811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1BB16-603B-134C-AB93-765B9A7B5B63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842F97-6D94-C446-9D3F-E96A6237B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6E6927-DA19-F742-B802-D8C3C4FE2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E5CC5-697A-DF48-B966-FFE3A36B7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009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CC10A-DD8C-3945-AE4B-7DAF602F4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444337-C509-6D45-BF38-91F7D53667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2CAEC9-4A1F-6940-83FD-60A594A58D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91BB16-603B-134C-AB93-765B9A7B5B63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D44590-1B55-DB4E-943F-C67555485A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8A28DC-123D-504F-B100-B4CE13C386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5E5CC5-697A-DF48-B966-FFE3A36B7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188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G"/><Relationship Id="rId4" Type="http://schemas.microsoft.com/office/2007/relationships/hdphoto" Target="../media/hdphoto1.wdp"/><Relationship Id="rId9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32.jpg"/><Relationship Id="rId7" Type="http://schemas.openxmlformats.org/officeDocument/2006/relationships/image" Target="../media/image3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microsoft.com/office/2007/relationships/hdphoto" Target="../media/hdphoto3.wdp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7.jpg"/><Relationship Id="rId7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microsoft.com/office/2007/relationships/hdphoto" Target="../media/hdphoto4.wdp"/><Relationship Id="rId4" Type="http://schemas.openxmlformats.org/officeDocument/2006/relationships/image" Target="../media/image38.png"/><Relationship Id="rId9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7" Type="http://schemas.openxmlformats.org/officeDocument/2006/relationships/image" Target="../media/image4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2.deloitte.com/us/en/insights/focus/human-capital-trends/2020/knowledge-management-strategy.html" TargetMode="External"/><Relationship Id="rId3" Type="http://schemas.openxmlformats.org/officeDocument/2006/relationships/hyperlink" Target="https://www.gartner.com/en/human-resources/role/learning-development" TargetMode="External"/><Relationship Id="rId7" Type="http://schemas.openxmlformats.org/officeDocument/2006/relationships/hyperlink" Target="https://www2.deloitte.com/content/dam/insights/us/articles/6935_2021-HC-Trends/di_human-capital-trends.pdf" TargetMode="External"/><Relationship Id="rId12" Type="http://schemas.openxmlformats.org/officeDocument/2006/relationships/hyperlink" Target="https://www.ultimatesoftware.com/happywork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nstructionblog.autodesk.com/bim-strategy/" TargetMode="External"/><Relationship Id="rId11" Type="http://schemas.openxmlformats.org/officeDocument/2006/relationships/hyperlink" Target="https://www.gallup.com/workplace/231668/dismal-employee-engagement-sign-global-mismanagement.aspx" TargetMode="External"/><Relationship Id="rId5" Type="http://schemas.openxmlformats.org/officeDocument/2006/relationships/hyperlink" Target="https://chiefexecutive.net/closing-the-tech-skills-gap-3-key-factors-for-ceos-to-consider/" TargetMode="External"/><Relationship Id="rId10" Type="http://schemas.openxmlformats.org/officeDocument/2006/relationships/hyperlink" Target="http://pages.coveo.com/rs/coveo/images/IDC-Coveo-white-paper-248821.pdf," TargetMode="External"/><Relationship Id="rId4" Type="http://schemas.openxmlformats.org/officeDocument/2006/relationships/hyperlink" Target="https://goremotely.net/blog/millennials-in-the-workplace/" TargetMode="External"/><Relationship Id="rId9" Type="http://schemas.openxmlformats.org/officeDocument/2006/relationships/hyperlink" Target="https://devada.com/expert-tips-how-to-ease-the-cost-of-knowledge-loss-from-employee-turnover/#:~:text=According%20to%20recent%20data%20from,can%20be%20calculated%20at%20%24100%2C000!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4.png"/><Relationship Id="rId7" Type="http://schemas.openxmlformats.org/officeDocument/2006/relationships/image" Target="../media/image81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svg"/><Relationship Id="rId4" Type="http://schemas.openxmlformats.org/officeDocument/2006/relationships/image" Target="../media/image78.png"/><Relationship Id="rId9" Type="http://schemas.openxmlformats.org/officeDocument/2006/relationships/image" Target="../media/image83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sv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svg"/><Relationship Id="rId5" Type="http://schemas.openxmlformats.org/officeDocument/2006/relationships/image" Target="../media/image86.png"/><Relationship Id="rId4" Type="http://schemas.openxmlformats.org/officeDocument/2006/relationships/image" Target="../media/image8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7166D27-BF6C-D64D-A3EE-8C4085F0AF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943" y="759519"/>
            <a:ext cx="6763657" cy="119991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300" dirty="0">
                <a:solidFill>
                  <a:schemeClr val="bg1"/>
                </a:solidFill>
                <a:latin typeface="Oswald" pitchFamily="2" charset="77"/>
              </a:rPr>
              <a:t>THE POWER OF </a:t>
            </a:r>
            <a:r>
              <a:rPr lang="en-US" sz="4300" dirty="0">
                <a:solidFill>
                  <a:srgbClr val="FFD006"/>
                </a:solidFill>
                <a:latin typeface="Oswald" pitchFamily="2" charset="77"/>
              </a:rPr>
              <a:t>PINNACLE SERIES</a:t>
            </a:r>
          </a:p>
          <a:p>
            <a:pPr marL="0" indent="0">
              <a:buNone/>
            </a:pPr>
            <a:r>
              <a:rPr lang="en-US" sz="3500" dirty="0">
                <a:solidFill>
                  <a:schemeClr val="bg1"/>
                </a:solidFill>
                <a:latin typeface="Oswald" pitchFamily="2" charset="77"/>
              </a:rPr>
              <a:t>AN INTRODUCTION</a:t>
            </a:r>
          </a:p>
        </p:txBody>
      </p:sp>
    </p:spTree>
    <p:extLst>
      <p:ext uri="{BB962C8B-B14F-4D97-AF65-F5344CB8AC3E}">
        <p14:creationId xmlns:p14="http://schemas.microsoft.com/office/powerpoint/2010/main" val="21515609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0CE45E7-F2A7-4942-904B-803D6125E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520" y="338891"/>
            <a:ext cx="3699046" cy="3279626"/>
          </a:xfrm>
        </p:spPr>
        <p:txBody>
          <a:bodyPr>
            <a:normAutofit/>
          </a:bodyPr>
          <a:lstStyle/>
          <a:p>
            <a:pPr marL="0" indent="0"/>
            <a:r>
              <a:rPr lang="en-US" dirty="0">
                <a:solidFill>
                  <a:srgbClr val="143A69"/>
                </a:solidFill>
                <a:latin typeface="Oswald" pitchFamily="2" charset="77"/>
              </a:rPr>
              <a:t>PINNACLE SERIES </a:t>
            </a:r>
            <a:r>
              <a:rPr lang="en-US" sz="3600" dirty="0">
                <a:solidFill>
                  <a:srgbClr val="E3B428"/>
                </a:solidFill>
                <a:latin typeface="Oswald" pitchFamily="2" charset="77"/>
              </a:rPr>
              <a:t>IMPLEMENTATION &amp; CUSTOMER SUCCESS</a:t>
            </a:r>
            <a:br>
              <a:rPr lang="en-US" dirty="0">
                <a:solidFill>
                  <a:srgbClr val="FFD006"/>
                </a:solidFill>
                <a:latin typeface="Oswald" pitchFamily="2" charset="77"/>
              </a:rPr>
            </a:br>
            <a:endParaRPr lang="en-US" sz="3200" dirty="0">
              <a:solidFill>
                <a:srgbClr val="143A69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CA4725-4537-40E8-9967-548656EC648F}"/>
              </a:ext>
            </a:extLst>
          </p:cNvPr>
          <p:cNvSpPr txBox="1"/>
          <p:nvPr/>
        </p:nvSpPr>
        <p:spPr>
          <a:xfrm>
            <a:off x="155403" y="3618517"/>
            <a:ext cx="3092075" cy="1547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b="1" i="1" dirty="0">
                <a:solidFill>
                  <a:srgbClr val="143A69"/>
                </a:solidFill>
                <a:latin typeface="Montserrat" pitchFamily="2" charset="77"/>
              </a:rPr>
              <a:t>Proven Success</a:t>
            </a:r>
          </a:p>
          <a:p>
            <a:pPr lvl="0" algn="ctr"/>
            <a:r>
              <a:rPr lang="en-US" dirty="0">
                <a:solidFill>
                  <a:srgbClr val="143A69"/>
                </a:solidFill>
                <a:latin typeface="Montserrat" pitchFamily="2" charset="77"/>
              </a:rPr>
              <a:t>YTD Renewal Rates</a:t>
            </a:r>
          </a:p>
          <a:p>
            <a:pPr lvl="0" algn="ctr">
              <a:lnSpc>
                <a:spcPct val="150000"/>
              </a:lnSpc>
            </a:pPr>
            <a:r>
              <a:rPr lang="en-US" sz="4400" b="1" dirty="0">
                <a:solidFill>
                  <a:srgbClr val="E3B428"/>
                </a:solidFill>
                <a:latin typeface="Montserrat" pitchFamily="2" charset="77"/>
              </a:rPr>
              <a:t>99%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B555A6-5439-47EA-BFB5-671AD3AE28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75" t="4242" r="4974" b="9892"/>
          <a:stretch/>
        </p:blipFill>
        <p:spPr>
          <a:xfrm>
            <a:off x="4862284" y="232228"/>
            <a:ext cx="4846320" cy="5253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3582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0CE45E7-F2A7-4942-904B-803D6125E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5776685"/>
          </a:xfrm>
        </p:spPr>
        <p:txBody>
          <a:bodyPr>
            <a:normAutofit/>
          </a:bodyPr>
          <a:lstStyle/>
          <a:p>
            <a:pPr marL="0" indent="0" algn="ctr"/>
            <a:r>
              <a:rPr lang="en-US" dirty="0">
                <a:solidFill>
                  <a:srgbClr val="143A69"/>
                </a:solidFill>
                <a:latin typeface="Oswald" pitchFamily="2" charset="77"/>
              </a:rPr>
              <a:t>QUESTIONS?</a:t>
            </a:r>
            <a:br>
              <a:rPr lang="en-US" dirty="0">
                <a:solidFill>
                  <a:srgbClr val="FFD006"/>
                </a:solidFill>
                <a:latin typeface="Oswald" pitchFamily="2" charset="77"/>
              </a:rPr>
            </a:br>
            <a:endParaRPr lang="en-US" sz="3200" dirty="0">
              <a:solidFill>
                <a:srgbClr val="143A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0370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0CE45E7-F2A7-4942-904B-803D6125E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5762171"/>
          </a:xfrm>
        </p:spPr>
        <p:txBody>
          <a:bodyPr>
            <a:normAutofit/>
          </a:bodyPr>
          <a:lstStyle/>
          <a:p>
            <a:pPr marL="0" indent="0" algn="ctr"/>
            <a:r>
              <a:rPr lang="en-US" dirty="0">
                <a:solidFill>
                  <a:srgbClr val="143A69"/>
                </a:solidFill>
                <a:latin typeface="Oswald" pitchFamily="2" charset="77"/>
              </a:rPr>
              <a:t>THANK YOU!</a:t>
            </a:r>
            <a:br>
              <a:rPr lang="en-US" dirty="0">
                <a:solidFill>
                  <a:srgbClr val="FFD006"/>
                </a:solidFill>
                <a:latin typeface="Oswald" pitchFamily="2" charset="77"/>
              </a:rPr>
            </a:br>
            <a:endParaRPr lang="en-US" sz="3200" dirty="0">
              <a:solidFill>
                <a:srgbClr val="143A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8180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0CE45E7-F2A7-4942-904B-803D6125E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730" y="274649"/>
            <a:ext cx="3075016" cy="2343705"/>
          </a:xfrm>
        </p:spPr>
        <p:txBody>
          <a:bodyPr>
            <a:normAutofit fontScale="90000"/>
          </a:bodyPr>
          <a:lstStyle/>
          <a:p>
            <a:pPr marL="0" indent="0"/>
            <a:r>
              <a:rPr lang="en-US" dirty="0">
                <a:solidFill>
                  <a:srgbClr val="143A69"/>
                </a:solidFill>
                <a:latin typeface="Oswald" pitchFamily="2" charset="77"/>
              </a:rPr>
              <a:t>A FEW EXISTING </a:t>
            </a:r>
            <a:br>
              <a:rPr lang="en-US" dirty="0">
                <a:solidFill>
                  <a:srgbClr val="FFD006"/>
                </a:solidFill>
                <a:latin typeface="Oswald" pitchFamily="2" charset="77"/>
              </a:rPr>
            </a:br>
            <a:r>
              <a:rPr lang="en-US" dirty="0">
                <a:solidFill>
                  <a:srgbClr val="E3B428"/>
                </a:solidFill>
                <a:latin typeface="Oswald" pitchFamily="2" charset="77"/>
              </a:rPr>
              <a:t>PINNACLE CLIENTS</a:t>
            </a:r>
          </a:p>
        </p:txBody>
      </p:sp>
      <p:sp>
        <p:nvSpPr>
          <p:cNvPr id="3" name="Content Placeholder 11">
            <a:extLst>
              <a:ext uri="{FF2B5EF4-FFF2-40B4-BE49-F238E27FC236}">
                <a16:creationId xmlns:a16="http://schemas.microsoft.com/office/drawing/2014/main" id="{463E7552-B75C-4D93-8B40-8062C62DD412}"/>
              </a:ext>
            </a:extLst>
          </p:cNvPr>
          <p:cNvSpPr txBox="1">
            <a:spLocks/>
          </p:cNvSpPr>
          <p:nvPr/>
        </p:nvSpPr>
        <p:spPr>
          <a:xfrm>
            <a:off x="3647326" y="783778"/>
            <a:ext cx="3798503" cy="47437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</a:pPr>
            <a:r>
              <a:rPr lang="en-US" sz="2400" dirty="0">
                <a:latin typeface="Montserrat" pitchFamily="2" charset="77"/>
              </a:rPr>
              <a:t>AFRY</a:t>
            </a:r>
          </a:p>
          <a:p>
            <a:pPr>
              <a:lnSpc>
                <a:spcPct val="70000"/>
              </a:lnSpc>
            </a:pPr>
            <a:r>
              <a:rPr lang="en-US" sz="2400" dirty="0">
                <a:latin typeface="Montserrat" pitchFamily="2" charset="77"/>
              </a:rPr>
              <a:t>AKF Group</a:t>
            </a:r>
          </a:p>
          <a:p>
            <a:pPr>
              <a:lnSpc>
                <a:spcPct val="70000"/>
              </a:lnSpc>
            </a:pPr>
            <a:r>
              <a:rPr lang="en-US" sz="2400" dirty="0">
                <a:latin typeface="Montserrat" pitchFamily="2" charset="77"/>
              </a:rPr>
              <a:t>American </a:t>
            </a:r>
            <a:r>
              <a:rPr lang="en-US" sz="2400" dirty="0" err="1">
                <a:latin typeface="Montserrat" pitchFamily="2" charset="77"/>
              </a:rPr>
              <a:t>Structurepoint</a:t>
            </a:r>
            <a:endParaRPr lang="en-US" sz="2400" dirty="0">
              <a:latin typeface="Montserrat" pitchFamily="2" charset="77"/>
            </a:endParaRPr>
          </a:p>
          <a:p>
            <a:pPr>
              <a:lnSpc>
                <a:spcPct val="70000"/>
              </a:lnSpc>
            </a:pPr>
            <a:r>
              <a:rPr lang="en-US" sz="2400" dirty="0">
                <a:latin typeface="Montserrat" pitchFamily="2" charset="77"/>
              </a:rPr>
              <a:t>BECA</a:t>
            </a:r>
          </a:p>
          <a:p>
            <a:pPr>
              <a:lnSpc>
                <a:spcPct val="70000"/>
              </a:lnSpc>
            </a:pPr>
            <a:r>
              <a:rPr lang="en-US" sz="2400" dirty="0">
                <a:latin typeface="Montserrat" pitchFamily="2" charset="77"/>
              </a:rPr>
              <a:t>BlueScope Steel</a:t>
            </a:r>
          </a:p>
          <a:p>
            <a:pPr>
              <a:lnSpc>
                <a:spcPct val="70000"/>
              </a:lnSpc>
            </a:pPr>
            <a:r>
              <a:rPr lang="en-US" sz="2400" dirty="0">
                <a:latin typeface="Montserrat" pitchFamily="2" charset="77"/>
              </a:rPr>
              <a:t>Capita</a:t>
            </a:r>
          </a:p>
          <a:p>
            <a:pPr>
              <a:lnSpc>
                <a:spcPct val="70000"/>
              </a:lnSpc>
            </a:pPr>
            <a:r>
              <a:rPr lang="en-US" sz="2400" dirty="0" err="1">
                <a:latin typeface="Montserrat" pitchFamily="2" charset="77"/>
              </a:rPr>
              <a:t>Cardno</a:t>
            </a:r>
            <a:endParaRPr lang="en-US" sz="2400" dirty="0">
              <a:latin typeface="Montserrat" pitchFamily="2" charset="77"/>
            </a:endParaRPr>
          </a:p>
          <a:p>
            <a:pPr>
              <a:lnSpc>
                <a:spcPct val="70000"/>
              </a:lnSpc>
            </a:pPr>
            <a:r>
              <a:rPr lang="en-US" sz="2400" dirty="0">
                <a:latin typeface="Montserrat" pitchFamily="2" charset="77"/>
              </a:rPr>
              <a:t>CDI</a:t>
            </a:r>
          </a:p>
          <a:p>
            <a:pPr>
              <a:lnSpc>
                <a:spcPct val="70000"/>
              </a:lnSpc>
            </a:pPr>
            <a:r>
              <a:rPr lang="en-US" sz="2400" dirty="0">
                <a:latin typeface="Montserrat" pitchFamily="2" charset="77"/>
              </a:rPr>
              <a:t>CDM Smith</a:t>
            </a:r>
          </a:p>
          <a:p>
            <a:pPr>
              <a:lnSpc>
                <a:spcPct val="70000"/>
              </a:lnSpc>
            </a:pPr>
            <a:r>
              <a:rPr lang="en-US" sz="2400" dirty="0">
                <a:latin typeface="Montserrat" pitchFamily="2" charset="77"/>
              </a:rPr>
              <a:t>CHA</a:t>
            </a:r>
          </a:p>
          <a:p>
            <a:pPr>
              <a:lnSpc>
                <a:spcPct val="70000"/>
              </a:lnSpc>
            </a:pPr>
            <a:r>
              <a:rPr lang="en-US" sz="2400" dirty="0">
                <a:latin typeface="Montserrat" pitchFamily="2" charset="77"/>
              </a:rPr>
              <a:t>CIMA+</a:t>
            </a:r>
          </a:p>
        </p:txBody>
      </p:sp>
      <p:sp>
        <p:nvSpPr>
          <p:cNvPr id="5" name="Content Placeholder 11">
            <a:extLst>
              <a:ext uri="{FF2B5EF4-FFF2-40B4-BE49-F238E27FC236}">
                <a16:creationId xmlns:a16="http://schemas.microsoft.com/office/drawing/2014/main" id="{4801F420-7F6A-0344-BF1D-4F2416AEE269}"/>
              </a:ext>
            </a:extLst>
          </p:cNvPr>
          <p:cNvSpPr txBox="1">
            <a:spLocks/>
          </p:cNvSpPr>
          <p:nvPr/>
        </p:nvSpPr>
        <p:spPr>
          <a:xfrm>
            <a:off x="6935056" y="783778"/>
            <a:ext cx="4787757" cy="47437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</a:pPr>
            <a:r>
              <a:rPr lang="en-US" sz="2400" dirty="0">
                <a:latin typeface="Montserrat" pitchFamily="2" charset="77"/>
              </a:rPr>
              <a:t>David Evans &amp; Associates</a:t>
            </a:r>
          </a:p>
          <a:p>
            <a:pPr>
              <a:lnSpc>
                <a:spcPct val="70000"/>
              </a:lnSpc>
            </a:pPr>
            <a:r>
              <a:rPr lang="en-US" sz="2400" dirty="0">
                <a:latin typeface="Montserrat" pitchFamily="2" charset="77"/>
              </a:rPr>
              <a:t>Gannett Fleming</a:t>
            </a:r>
          </a:p>
          <a:p>
            <a:pPr>
              <a:lnSpc>
                <a:spcPct val="70000"/>
              </a:lnSpc>
            </a:pPr>
            <a:r>
              <a:rPr lang="en-US" sz="2400" dirty="0">
                <a:latin typeface="Montserrat" pitchFamily="2" charset="77"/>
              </a:rPr>
              <a:t>GHD</a:t>
            </a:r>
          </a:p>
          <a:p>
            <a:pPr>
              <a:lnSpc>
                <a:spcPct val="70000"/>
              </a:lnSpc>
            </a:pPr>
            <a:r>
              <a:rPr lang="en-US" sz="2400" dirty="0">
                <a:latin typeface="Montserrat" pitchFamily="2" charset="77"/>
              </a:rPr>
              <a:t>Golder Associates</a:t>
            </a:r>
          </a:p>
          <a:p>
            <a:pPr>
              <a:lnSpc>
                <a:spcPct val="70000"/>
              </a:lnSpc>
            </a:pPr>
            <a:r>
              <a:rPr lang="en-US" sz="2400" dirty="0">
                <a:latin typeface="Montserrat" pitchFamily="2" charset="77"/>
              </a:rPr>
              <a:t>Hassell</a:t>
            </a:r>
          </a:p>
          <a:p>
            <a:pPr>
              <a:lnSpc>
                <a:spcPct val="70000"/>
              </a:lnSpc>
            </a:pPr>
            <a:r>
              <a:rPr lang="en-US" sz="2400" dirty="0">
                <a:latin typeface="Montserrat" pitchFamily="2" charset="77"/>
              </a:rPr>
              <a:t>HDR</a:t>
            </a:r>
          </a:p>
          <a:p>
            <a:pPr>
              <a:lnSpc>
                <a:spcPct val="70000"/>
              </a:lnSpc>
            </a:pPr>
            <a:r>
              <a:rPr lang="en-US" sz="2400" dirty="0" err="1">
                <a:latin typeface="Montserrat" pitchFamily="2" charset="77"/>
              </a:rPr>
              <a:t>Heijmans</a:t>
            </a:r>
            <a:endParaRPr lang="en-US" sz="2400" dirty="0">
              <a:latin typeface="Montserrat" pitchFamily="2" charset="77"/>
            </a:endParaRPr>
          </a:p>
          <a:p>
            <a:pPr>
              <a:lnSpc>
                <a:spcPct val="70000"/>
              </a:lnSpc>
            </a:pPr>
            <a:r>
              <a:rPr lang="en-US" sz="2400" dirty="0">
                <a:latin typeface="Montserrat" pitchFamily="2" charset="77"/>
              </a:rPr>
              <a:t>HKS</a:t>
            </a:r>
          </a:p>
          <a:p>
            <a:pPr>
              <a:lnSpc>
                <a:spcPct val="70000"/>
              </a:lnSpc>
            </a:pPr>
            <a:r>
              <a:rPr lang="en-US" sz="2400" dirty="0">
                <a:latin typeface="Montserrat" pitchFamily="2" charset="77"/>
              </a:rPr>
              <a:t>HNTB</a:t>
            </a:r>
          </a:p>
          <a:p>
            <a:pPr>
              <a:lnSpc>
                <a:spcPct val="70000"/>
              </a:lnSpc>
            </a:pPr>
            <a:r>
              <a:rPr lang="en-US" sz="2400" dirty="0">
                <a:latin typeface="Montserrat" pitchFamily="2" charset="77"/>
              </a:rPr>
              <a:t>IA Interior Architects</a:t>
            </a:r>
          </a:p>
          <a:p>
            <a:pPr>
              <a:lnSpc>
                <a:spcPct val="70000"/>
              </a:lnSpc>
            </a:pPr>
            <a:r>
              <a:rPr lang="en-US" sz="2400" dirty="0">
                <a:latin typeface="Montserrat" pitchFamily="2" charset="77"/>
              </a:rPr>
              <a:t>IBI Group</a:t>
            </a:r>
          </a:p>
          <a:p>
            <a:pPr>
              <a:lnSpc>
                <a:spcPct val="70000"/>
              </a:lnSpc>
            </a:pPr>
            <a:r>
              <a:rPr lang="en-US" sz="2400" dirty="0">
                <a:latin typeface="Montserrat" pitchFamily="2" charset="77"/>
              </a:rPr>
              <a:t>Johnson, Mirmiran &amp; Thompson</a:t>
            </a:r>
          </a:p>
        </p:txBody>
      </p:sp>
    </p:spTree>
    <p:extLst>
      <p:ext uri="{BB962C8B-B14F-4D97-AF65-F5344CB8AC3E}">
        <p14:creationId xmlns:p14="http://schemas.microsoft.com/office/powerpoint/2010/main" val="39795527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0CE45E7-F2A7-4942-904B-803D6125E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730" y="274649"/>
            <a:ext cx="3075016" cy="2343705"/>
          </a:xfrm>
        </p:spPr>
        <p:txBody>
          <a:bodyPr>
            <a:normAutofit fontScale="90000"/>
          </a:bodyPr>
          <a:lstStyle/>
          <a:p>
            <a:pPr marL="0" indent="0"/>
            <a:r>
              <a:rPr lang="en-US" dirty="0">
                <a:solidFill>
                  <a:srgbClr val="143A69"/>
                </a:solidFill>
                <a:latin typeface="Oswald" pitchFamily="2" charset="77"/>
              </a:rPr>
              <a:t>A FEW EXISTING</a:t>
            </a:r>
            <a:br>
              <a:rPr lang="en-US" dirty="0">
                <a:solidFill>
                  <a:srgbClr val="FFD006"/>
                </a:solidFill>
                <a:latin typeface="Oswald" pitchFamily="2" charset="77"/>
              </a:rPr>
            </a:br>
            <a:r>
              <a:rPr lang="en-US" dirty="0">
                <a:solidFill>
                  <a:srgbClr val="E3B428"/>
                </a:solidFill>
                <a:latin typeface="Oswald" pitchFamily="2" charset="77"/>
              </a:rPr>
              <a:t>PINNACLE CLIENTS</a:t>
            </a:r>
            <a:br>
              <a:rPr lang="en-US" dirty="0">
                <a:solidFill>
                  <a:srgbClr val="E3B428"/>
                </a:solidFill>
                <a:latin typeface="Oswald" pitchFamily="2" charset="77"/>
              </a:rPr>
            </a:br>
            <a:r>
              <a:rPr lang="en-US" sz="2700" dirty="0">
                <a:solidFill>
                  <a:srgbClr val="E3B428"/>
                </a:solidFill>
                <a:latin typeface="Oswald" pitchFamily="2" charset="77"/>
              </a:rPr>
              <a:t>(continued)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1B3C3EF1-67A6-48D4-A09B-1CA8BFA984FD}"/>
              </a:ext>
            </a:extLst>
          </p:cNvPr>
          <p:cNvSpPr txBox="1">
            <a:spLocks/>
          </p:cNvSpPr>
          <p:nvPr/>
        </p:nvSpPr>
        <p:spPr>
          <a:xfrm>
            <a:off x="3759200" y="614258"/>
            <a:ext cx="3806535" cy="493378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</a:pPr>
            <a:r>
              <a:rPr lang="en-US" sz="2400" dirty="0">
                <a:latin typeface="Montserrat" pitchFamily="2" charset="77"/>
              </a:rPr>
              <a:t>KPF</a:t>
            </a:r>
          </a:p>
          <a:p>
            <a:pPr>
              <a:lnSpc>
                <a:spcPct val="70000"/>
              </a:lnSpc>
            </a:pPr>
            <a:r>
              <a:rPr lang="en-US" sz="2400" dirty="0">
                <a:latin typeface="Montserrat" pitchFamily="2" charset="77"/>
              </a:rPr>
              <a:t>Leo A Daly</a:t>
            </a:r>
          </a:p>
          <a:p>
            <a:pPr>
              <a:lnSpc>
                <a:spcPct val="70000"/>
              </a:lnSpc>
            </a:pPr>
            <a:r>
              <a:rPr lang="en-US" sz="2400" dirty="0">
                <a:latin typeface="Montserrat" pitchFamily="2" charset="77"/>
              </a:rPr>
              <a:t>McCarthy Holdings</a:t>
            </a:r>
          </a:p>
          <a:p>
            <a:pPr>
              <a:lnSpc>
                <a:spcPct val="70000"/>
              </a:lnSpc>
            </a:pPr>
            <a:r>
              <a:rPr lang="en-US" sz="2400" dirty="0">
                <a:latin typeface="Montserrat" pitchFamily="2" charset="77"/>
              </a:rPr>
              <a:t>Michael Baker International</a:t>
            </a:r>
          </a:p>
          <a:p>
            <a:pPr>
              <a:lnSpc>
                <a:spcPct val="70000"/>
              </a:lnSpc>
            </a:pPr>
            <a:r>
              <a:rPr lang="en-US" sz="2400" dirty="0" err="1">
                <a:latin typeface="Montserrat" pitchFamily="2" charset="77"/>
              </a:rPr>
              <a:t>Middough</a:t>
            </a:r>
            <a:r>
              <a:rPr lang="en-US" sz="2400" dirty="0">
                <a:latin typeface="Montserrat" pitchFamily="2" charset="77"/>
              </a:rPr>
              <a:t> Associates</a:t>
            </a:r>
          </a:p>
          <a:p>
            <a:pPr>
              <a:lnSpc>
                <a:spcPct val="70000"/>
              </a:lnSpc>
            </a:pPr>
            <a:r>
              <a:rPr lang="en-US" sz="2400" dirty="0">
                <a:latin typeface="Montserrat" pitchFamily="2" charset="77"/>
              </a:rPr>
              <a:t>Mott McDonald</a:t>
            </a:r>
          </a:p>
          <a:p>
            <a:pPr>
              <a:lnSpc>
                <a:spcPct val="70000"/>
              </a:lnSpc>
            </a:pPr>
            <a:r>
              <a:rPr lang="en-US" sz="2400" dirty="0" err="1">
                <a:latin typeface="Montserrat" pitchFamily="2" charset="77"/>
              </a:rPr>
              <a:t>MultiConsult</a:t>
            </a:r>
            <a:endParaRPr lang="en-US" sz="2400" dirty="0">
              <a:latin typeface="Montserrat" pitchFamily="2" charset="77"/>
            </a:endParaRPr>
          </a:p>
          <a:p>
            <a:pPr>
              <a:lnSpc>
                <a:spcPct val="70000"/>
              </a:lnSpc>
            </a:pPr>
            <a:r>
              <a:rPr lang="en-US" sz="2400" dirty="0">
                <a:latin typeface="Montserrat" pitchFamily="2" charset="77"/>
              </a:rPr>
              <a:t>Nelson</a:t>
            </a:r>
          </a:p>
          <a:p>
            <a:pPr>
              <a:lnSpc>
                <a:spcPct val="70000"/>
              </a:lnSpc>
            </a:pPr>
            <a:r>
              <a:rPr lang="en-US" sz="2400" dirty="0">
                <a:latin typeface="Montserrat" pitchFamily="2" charset="77"/>
              </a:rPr>
              <a:t>Olsson</a:t>
            </a:r>
          </a:p>
          <a:p>
            <a:pPr>
              <a:lnSpc>
                <a:spcPct val="70000"/>
              </a:lnSpc>
            </a:pPr>
            <a:r>
              <a:rPr lang="en-US" sz="2400" dirty="0">
                <a:latin typeface="Montserrat" pitchFamily="2" charset="77"/>
              </a:rPr>
              <a:t>Parker Hannifin Corporation</a:t>
            </a:r>
          </a:p>
          <a:p>
            <a:pPr>
              <a:lnSpc>
                <a:spcPct val="70000"/>
              </a:lnSpc>
            </a:pPr>
            <a:r>
              <a:rPr lang="en-US" sz="2400" dirty="0">
                <a:latin typeface="Montserrat" pitchFamily="2" charset="77"/>
              </a:rPr>
              <a:t>Parsons</a:t>
            </a:r>
          </a:p>
        </p:txBody>
      </p:sp>
      <p:sp>
        <p:nvSpPr>
          <p:cNvPr id="5" name="Content Placeholder 11">
            <a:extLst>
              <a:ext uri="{FF2B5EF4-FFF2-40B4-BE49-F238E27FC236}">
                <a16:creationId xmlns:a16="http://schemas.microsoft.com/office/drawing/2014/main" id="{750E977C-D8CE-4DEB-A101-CB2770CBE36A}"/>
              </a:ext>
            </a:extLst>
          </p:cNvPr>
          <p:cNvSpPr txBox="1">
            <a:spLocks/>
          </p:cNvSpPr>
          <p:nvPr/>
        </p:nvSpPr>
        <p:spPr>
          <a:xfrm>
            <a:off x="7565735" y="614258"/>
            <a:ext cx="4303535" cy="47437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</a:pPr>
            <a:r>
              <a:rPr lang="en-US" sz="2400" dirty="0" err="1">
                <a:latin typeface="Montserrat" pitchFamily="2" charset="77"/>
              </a:rPr>
              <a:t>Psomas</a:t>
            </a:r>
            <a:endParaRPr lang="en-US" sz="2400" dirty="0">
              <a:latin typeface="Montserrat" pitchFamily="2" charset="77"/>
            </a:endParaRPr>
          </a:p>
          <a:p>
            <a:pPr>
              <a:lnSpc>
                <a:spcPct val="70000"/>
              </a:lnSpc>
            </a:pPr>
            <a:r>
              <a:rPr lang="en-US" sz="2400" dirty="0">
                <a:latin typeface="Montserrat" pitchFamily="2" charset="77"/>
              </a:rPr>
              <a:t>Royal </a:t>
            </a:r>
            <a:r>
              <a:rPr lang="en-US" sz="2400" dirty="0" err="1">
                <a:latin typeface="Montserrat" pitchFamily="2" charset="77"/>
              </a:rPr>
              <a:t>Haskoning</a:t>
            </a:r>
            <a:endParaRPr lang="en-US" sz="2400" dirty="0">
              <a:latin typeface="Montserrat" pitchFamily="2" charset="77"/>
            </a:endParaRPr>
          </a:p>
          <a:p>
            <a:pPr>
              <a:lnSpc>
                <a:spcPct val="70000"/>
              </a:lnSpc>
            </a:pPr>
            <a:r>
              <a:rPr lang="en-US" sz="2400" dirty="0">
                <a:latin typeface="Montserrat" pitchFamily="2" charset="77"/>
              </a:rPr>
              <a:t>Siemens</a:t>
            </a:r>
          </a:p>
          <a:p>
            <a:pPr>
              <a:lnSpc>
                <a:spcPct val="70000"/>
              </a:lnSpc>
            </a:pPr>
            <a:r>
              <a:rPr lang="en-US" sz="2400" dirty="0">
                <a:latin typeface="Montserrat" pitchFamily="2" charset="77"/>
              </a:rPr>
              <a:t>Skanska</a:t>
            </a:r>
          </a:p>
          <a:p>
            <a:pPr>
              <a:lnSpc>
                <a:spcPct val="70000"/>
              </a:lnSpc>
            </a:pPr>
            <a:r>
              <a:rPr lang="en-US" sz="2400" dirty="0">
                <a:latin typeface="Montserrat" pitchFamily="2" charset="77"/>
              </a:rPr>
              <a:t>Stanley Consultants</a:t>
            </a:r>
          </a:p>
          <a:p>
            <a:pPr>
              <a:lnSpc>
                <a:spcPct val="70000"/>
              </a:lnSpc>
            </a:pPr>
            <a:r>
              <a:rPr lang="en-US" sz="2400" dirty="0">
                <a:latin typeface="Montserrat" pitchFamily="2" charset="77"/>
              </a:rPr>
              <a:t>Surveying &amp; Mapping</a:t>
            </a:r>
          </a:p>
          <a:p>
            <a:pPr>
              <a:lnSpc>
                <a:spcPct val="70000"/>
              </a:lnSpc>
            </a:pPr>
            <a:r>
              <a:rPr lang="en-US" sz="2400" dirty="0">
                <a:latin typeface="Montserrat" pitchFamily="2" charset="77"/>
              </a:rPr>
              <a:t>Tetra Tech</a:t>
            </a:r>
          </a:p>
          <a:p>
            <a:pPr>
              <a:lnSpc>
                <a:spcPct val="70000"/>
              </a:lnSpc>
            </a:pPr>
            <a:r>
              <a:rPr lang="en-US" sz="2400" dirty="0">
                <a:latin typeface="Montserrat" pitchFamily="2" charset="77"/>
              </a:rPr>
              <a:t>TRC Companies</a:t>
            </a:r>
          </a:p>
          <a:p>
            <a:pPr>
              <a:lnSpc>
                <a:spcPct val="70000"/>
              </a:lnSpc>
            </a:pPr>
            <a:r>
              <a:rPr lang="en-US" sz="2400" dirty="0" err="1">
                <a:latin typeface="Montserrat" pitchFamily="2" charset="77"/>
              </a:rPr>
              <a:t>Vanasee</a:t>
            </a:r>
            <a:r>
              <a:rPr lang="en-US" sz="2400" dirty="0">
                <a:latin typeface="Montserrat" pitchFamily="2" charset="77"/>
              </a:rPr>
              <a:t> </a:t>
            </a:r>
            <a:r>
              <a:rPr lang="en-US" sz="2400" dirty="0" err="1">
                <a:latin typeface="Montserrat" pitchFamily="2" charset="77"/>
              </a:rPr>
              <a:t>Hangen</a:t>
            </a:r>
            <a:r>
              <a:rPr lang="en-US" sz="2400" dirty="0">
                <a:latin typeface="Montserrat" pitchFamily="2" charset="77"/>
              </a:rPr>
              <a:t> </a:t>
            </a:r>
            <a:r>
              <a:rPr lang="en-US" sz="2400" dirty="0" err="1">
                <a:latin typeface="Montserrat" pitchFamily="2" charset="77"/>
              </a:rPr>
              <a:t>Brustlin</a:t>
            </a:r>
            <a:endParaRPr lang="en-US" sz="2400" dirty="0">
              <a:latin typeface="Montserrat" pitchFamily="2" charset="77"/>
            </a:endParaRPr>
          </a:p>
          <a:p>
            <a:pPr>
              <a:lnSpc>
                <a:spcPct val="70000"/>
              </a:lnSpc>
            </a:pPr>
            <a:r>
              <a:rPr lang="en-US" sz="2400" dirty="0">
                <a:latin typeface="Montserrat" pitchFamily="2" charset="77"/>
              </a:rPr>
              <a:t>WSP</a:t>
            </a:r>
          </a:p>
          <a:p>
            <a:pPr>
              <a:lnSpc>
                <a:spcPct val="70000"/>
              </a:lnSpc>
            </a:pPr>
            <a:endParaRPr lang="en-US" sz="2400" dirty="0">
              <a:latin typeface="Montserrat" pitchFamily="2" charset="77"/>
            </a:endParaRPr>
          </a:p>
          <a:p>
            <a:pPr marL="0" indent="0">
              <a:lnSpc>
                <a:spcPct val="70000"/>
              </a:lnSpc>
              <a:buNone/>
            </a:pPr>
            <a:r>
              <a:rPr lang="en-US" sz="2400" b="1" dirty="0">
                <a:solidFill>
                  <a:srgbClr val="143A69"/>
                </a:solidFill>
                <a:latin typeface="Montserrat" pitchFamily="2" charset="77"/>
              </a:rPr>
              <a:t>Plus thousands more…..</a:t>
            </a:r>
            <a:endParaRPr lang="en-US" sz="2400" dirty="0">
              <a:latin typeface="Montserrat" pitchFamily="2" charset="77"/>
            </a:endParaRPr>
          </a:p>
          <a:p>
            <a:pPr>
              <a:lnSpc>
                <a:spcPct val="70000"/>
              </a:lnSpc>
            </a:pPr>
            <a:endParaRPr lang="en-US" sz="2400" dirty="0">
              <a:latin typeface="Montserrat" pitchFamily="2" charset="77"/>
            </a:endParaRPr>
          </a:p>
          <a:p>
            <a:pPr>
              <a:lnSpc>
                <a:spcPct val="70000"/>
              </a:lnSpc>
            </a:pPr>
            <a:endParaRPr lang="en-US" sz="2400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321072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0CE45E7-F2A7-4942-904B-803D6125E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462" y="365125"/>
            <a:ext cx="10515600" cy="1325563"/>
          </a:xfrm>
        </p:spPr>
        <p:txBody>
          <a:bodyPr>
            <a:normAutofit/>
          </a:bodyPr>
          <a:lstStyle/>
          <a:p>
            <a:pPr marL="0" indent="0"/>
            <a:r>
              <a:rPr lang="en-US" dirty="0">
                <a:solidFill>
                  <a:srgbClr val="143A69"/>
                </a:solidFill>
                <a:latin typeface="Oswald" pitchFamily="2" charset="77"/>
              </a:rPr>
              <a:t>OUR STAFF</a:t>
            </a:r>
            <a:endParaRPr lang="en-US" dirty="0">
              <a:solidFill>
                <a:srgbClr val="143A69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BADAF88-39FE-463B-AA84-D8719D095B7C}"/>
              </a:ext>
            </a:extLst>
          </p:cNvPr>
          <p:cNvGrpSpPr/>
          <p:nvPr/>
        </p:nvGrpSpPr>
        <p:grpSpPr>
          <a:xfrm>
            <a:off x="2674513" y="2246763"/>
            <a:ext cx="1905330" cy="2364473"/>
            <a:chOff x="8923110" y="2090075"/>
            <a:chExt cx="1905330" cy="236447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2E7F156-E17C-496E-8412-960593DA46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026217" y="2090075"/>
              <a:ext cx="1703965" cy="170396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9262450-FC2A-4738-B27A-6460E29263C3}"/>
                </a:ext>
              </a:extLst>
            </p:cNvPr>
            <p:cNvSpPr txBox="1"/>
            <p:nvPr/>
          </p:nvSpPr>
          <p:spPr>
            <a:xfrm>
              <a:off x="8923110" y="3808217"/>
              <a:ext cx="190533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200" b="1" dirty="0">
                  <a:latin typeface="Montserrat" pitchFamily="2" charset="77"/>
                  <a:sym typeface="Arial"/>
                </a:rPr>
                <a:t>Steve Biver</a:t>
              </a:r>
            </a:p>
            <a:p>
              <a:pPr>
                <a:defRPr/>
              </a:pPr>
              <a:r>
                <a:rPr lang="en-US" sz="1200" dirty="0">
                  <a:latin typeface="Montserrat" pitchFamily="2" charset="77"/>
                  <a:sym typeface="Arial"/>
                </a:rPr>
                <a:t>Director of Solution Development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6C0B14C-FB83-4BCC-BBEB-E18D43B5EFBE}"/>
              </a:ext>
            </a:extLst>
          </p:cNvPr>
          <p:cNvGrpSpPr/>
          <p:nvPr/>
        </p:nvGrpSpPr>
        <p:grpSpPr>
          <a:xfrm>
            <a:off x="7180776" y="2272264"/>
            <a:ext cx="1905330" cy="2364473"/>
            <a:chOff x="8923110" y="2090075"/>
            <a:chExt cx="1905330" cy="236447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878555A-38E1-40FE-B8BF-F2F6805E86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36252" y="2090075"/>
              <a:ext cx="1683894" cy="170396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1C06D4C-1879-43B9-AD51-2003EB7BE6F9}"/>
                </a:ext>
              </a:extLst>
            </p:cNvPr>
            <p:cNvSpPr txBox="1"/>
            <p:nvPr/>
          </p:nvSpPr>
          <p:spPr>
            <a:xfrm>
              <a:off x="8923110" y="3808217"/>
              <a:ext cx="190533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200" b="1" kern="0" dirty="0">
                  <a:latin typeface="Montserrat" panose="02000505000000020004" pitchFamily="2" charset="0"/>
                  <a:cs typeface="Arial"/>
                  <a:sym typeface="Arial"/>
                </a:rPr>
                <a:t>Dolly Burke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kern="0" dirty="0">
                  <a:latin typeface="Montserrat" panose="02000505000000020004" pitchFamily="2" charset="0"/>
                  <a:cs typeface="Arial"/>
                  <a:sym typeface="Arial"/>
                </a:rPr>
                <a:t>Customer Success Manager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01E7453-164D-4BC2-B4BC-D856AEDBAF03}"/>
              </a:ext>
            </a:extLst>
          </p:cNvPr>
          <p:cNvGrpSpPr/>
          <p:nvPr/>
        </p:nvGrpSpPr>
        <p:grpSpPr>
          <a:xfrm>
            <a:off x="406527" y="2246763"/>
            <a:ext cx="1905330" cy="2171469"/>
            <a:chOff x="6727966" y="2098413"/>
            <a:chExt cx="1905330" cy="217146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D002DDB-6621-4407-997F-7691B81FE7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2095" y="2098413"/>
              <a:ext cx="1703965" cy="1703965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3FDED37-D9B9-46E9-A2B5-4C05B2EB5CBB}"/>
                </a:ext>
              </a:extLst>
            </p:cNvPr>
            <p:cNvSpPr txBox="1"/>
            <p:nvPr/>
          </p:nvSpPr>
          <p:spPr>
            <a:xfrm>
              <a:off x="6727966" y="3808217"/>
              <a:ext cx="19053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ontserrat" panose="02000505000000020004" pitchFamily="2" charset="0"/>
                  <a:cs typeface="Arial"/>
                  <a:sym typeface="Arial"/>
                </a:rPr>
                <a:t>John Biver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ontserrat" panose="02000505000000020004" pitchFamily="2" charset="0"/>
                  <a:cs typeface="Arial"/>
                  <a:sym typeface="Arial"/>
                </a:rPr>
                <a:t>President &amp; CEO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51C861B-0DF9-4766-9A66-A7B8D2A0D6B2}"/>
              </a:ext>
            </a:extLst>
          </p:cNvPr>
          <p:cNvGrpSpPr/>
          <p:nvPr/>
        </p:nvGrpSpPr>
        <p:grpSpPr>
          <a:xfrm>
            <a:off x="9409018" y="2272264"/>
            <a:ext cx="1905330" cy="2364473"/>
            <a:chOff x="8923110" y="2090075"/>
            <a:chExt cx="1905330" cy="2364473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71A44A33-CD62-4F44-9CE8-F6F59BC3005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9026217" y="2090075"/>
              <a:ext cx="1703965" cy="1703965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054EFB9-34FC-4037-9330-CD1D786EA9E7}"/>
                </a:ext>
              </a:extLst>
            </p:cNvPr>
            <p:cNvSpPr txBox="1"/>
            <p:nvPr/>
          </p:nvSpPr>
          <p:spPr>
            <a:xfrm>
              <a:off x="8923110" y="3808217"/>
              <a:ext cx="190533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b="1" kern="0" dirty="0">
                  <a:latin typeface="Montserrat" panose="02000505000000020004" pitchFamily="2" charset="0"/>
                  <a:cs typeface="Arial"/>
                  <a:sym typeface="Arial"/>
                </a:rPr>
                <a:t>Chad Close</a:t>
              </a: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 panose="02000505000000020004" pitchFamily="2" charset="0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ontserrat" panose="02000505000000020004" pitchFamily="2" charset="0"/>
                  <a:cs typeface="Arial"/>
                  <a:sym typeface="Arial"/>
                </a:rPr>
                <a:t>Building Technology Manager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5276B1E-2FF6-4CC2-8AB8-2C1EDB8D1467}"/>
              </a:ext>
            </a:extLst>
          </p:cNvPr>
          <p:cNvGrpSpPr/>
          <p:nvPr/>
        </p:nvGrpSpPr>
        <p:grpSpPr>
          <a:xfrm>
            <a:off x="4952535" y="2246763"/>
            <a:ext cx="1905330" cy="2514103"/>
            <a:chOff x="8923110" y="2125111"/>
            <a:chExt cx="1905330" cy="2514103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7F6FD17-FF95-426C-8E9F-7029B4F8816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/>
          </p:blipFill>
          <p:spPr>
            <a:xfrm>
              <a:off x="9245616" y="2125111"/>
              <a:ext cx="1265166" cy="1633892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F570ACA-52B9-445A-85CE-BE040E834669}"/>
                </a:ext>
              </a:extLst>
            </p:cNvPr>
            <p:cNvSpPr txBox="1"/>
            <p:nvPr/>
          </p:nvSpPr>
          <p:spPr>
            <a:xfrm>
              <a:off x="8923110" y="3808217"/>
              <a:ext cx="190533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b="1" kern="0" dirty="0" err="1">
                  <a:latin typeface="Montserrat" panose="02000505000000020004" pitchFamily="2" charset="0"/>
                  <a:cs typeface="Arial"/>
                  <a:sym typeface="Arial"/>
                </a:rPr>
                <a:t>Tanson</a:t>
              </a:r>
              <a:r>
                <a:rPr lang="en-US" sz="1200" b="1" kern="0" dirty="0">
                  <a:latin typeface="Montserrat" panose="02000505000000020004" pitchFamily="2" charset="0"/>
                  <a:cs typeface="Arial"/>
                  <a:sym typeface="Arial"/>
                </a:rPr>
                <a:t> Bothe</a:t>
              </a: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 panose="02000505000000020004" pitchFamily="2" charset="0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ontserrat" panose="02000505000000020004" pitchFamily="2" charset="0"/>
                  <a:cs typeface="Arial"/>
                  <a:sym typeface="Arial"/>
                </a:rPr>
                <a:t>Product Designer / Platform Development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211318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0CE45E7-F2A7-4942-904B-803D6125E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462" y="365125"/>
            <a:ext cx="10515600" cy="1325563"/>
          </a:xfrm>
        </p:spPr>
        <p:txBody>
          <a:bodyPr>
            <a:normAutofit/>
          </a:bodyPr>
          <a:lstStyle/>
          <a:p>
            <a:pPr marL="0" indent="0"/>
            <a:r>
              <a:rPr lang="en-US" dirty="0">
                <a:solidFill>
                  <a:srgbClr val="143A69"/>
                </a:solidFill>
                <a:latin typeface="Oswald" pitchFamily="2" charset="77"/>
              </a:rPr>
              <a:t>OUR STAFF</a:t>
            </a:r>
            <a:endParaRPr lang="en-US" dirty="0">
              <a:solidFill>
                <a:srgbClr val="143A69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D4D4AFA-AF53-4668-BFBC-9088AEA48AB0}"/>
              </a:ext>
            </a:extLst>
          </p:cNvPr>
          <p:cNvGrpSpPr/>
          <p:nvPr/>
        </p:nvGrpSpPr>
        <p:grpSpPr>
          <a:xfrm>
            <a:off x="6644864" y="2331312"/>
            <a:ext cx="1946010" cy="2383928"/>
            <a:chOff x="8882430" y="2070620"/>
            <a:chExt cx="1946010" cy="2383928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C4C4788-8D50-427A-9803-362400D0F7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38" t="14411" r="24338"/>
            <a:stretch/>
          </p:blipFill>
          <p:spPr>
            <a:xfrm>
              <a:off x="8882430" y="2070620"/>
              <a:ext cx="1905330" cy="1703358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6726118-BA7C-4056-A9EA-BE83DF947F6B}"/>
                </a:ext>
              </a:extLst>
            </p:cNvPr>
            <p:cNvSpPr txBox="1"/>
            <p:nvPr/>
          </p:nvSpPr>
          <p:spPr>
            <a:xfrm>
              <a:off x="8923110" y="3808217"/>
              <a:ext cx="190533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ontserrat" panose="02000505000000020004" pitchFamily="2" charset="0"/>
                  <a:cs typeface="Arial"/>
                  <a:sym typeface="Arial"/>
                </a:rPr>
                <a:t>Lisa Gurman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ontserrat" panose="02000505000000020004" pitchFamily="2" charset="0"/>
                  <a:cs typeface="Arial"/>
                  <a:sym typeface="Arial"/>
                </a:rPr>
                <a:t>Customer Success Manager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8FD047B-B2F7-483B-9169-75AD706BBEBE}"/>
              </a:ext>
            </a:extLst>
          </p:cNvPr>
          <p:cNvGrpSpPr/>
          <p:nvPr/>
        </p:nvGrpSpPr>
        <p:grpSpPr>
          <a:xfrm>
            <a:off x="4541109" y="2327426"/>
            <a:ext cx="1905330" cy="2364473"/>
            <a:chOff x="8923110" y="2090075"/>
            <a:chExt cx="1905330" cy="2364473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0550A845-3E4E-40A6-808D-129D7F1CE7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6217" y="2090075"/>
              <a:ext cx="1703965" cy="17039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4D4BC61-F9ED-48A9-AB84-BE0333B9B33E}"/>
                </a:ext>
              </a:extLst>
            </p:cNvPr>
            <p:cNvSpPr txBox="1"/>
            <p:nvPr/>
          </p:nvSpPr>
          <p:spPr>
            <a:xfrm>
              <a:off x="8923110" y="3808217"/>
              <a:ext cx="190533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b="1" kern="0" dirty="0">
                  <a:latin typeface="Montserrat" panose="02000505000000020004" pitchFamily="2" charset="0"/>
                  <a:cs typeface="Arial"/>
                  <a:sym typeface="Arial"/>
                </a:rPr>
                <a:t>Mary Forbes</a:t>
              </a: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 panose="02000505000000020004" pitchFamily="2" charset="0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ontserrat" panose="02000505000000020004" pitchFamily="2" charset="0"/>
                  <a:cs typeface="Arial"/>
                  <a:sym typeface="Arial"/>
                </a:rPr>
                <a:t>Customer Success Manager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C138FCF-469C-47DF-8A21-A51AAB7E8BD1}"/>
              </a:ext>
            </a:extLst>
          </p:cNvPr>
          <p:cNvGrpSpPr/>
          <p:nvPr/>
        </p:nvGrpSpPr>
        <p:grpSpPr>
          <a:xfrm>
            <a:off x="2492708" y="2329369"/>
            <a:ext cx="1905330" cy="2362530"/>
            <a:chOff x="8923110" y="2092018"/>
            <a:chExt cx="1905330" cy="2362530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140EDD9C-5544-4B61-8F19-CF979F493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9026217" y="2092018"/>
              <a:ext cx="1703965" cy="1700078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D499B0B-EBF6-44DF-9937-3FCB5F08D7A4}"/>
                </a:ext>
              </a:extLst>
            </p:cNvPr>
            <p:cNvSpPr txBox="1"/>
            <p:nvPr/>
          </p:nvSpPr>
          <p:spPr>
            <a:xfrm>
              <a:off x="8923110" y="3808217"/>
              <a:ext cx="190533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b="1" kern="0" dirty="0">
                  <a:latin typeface="Montserrat" panose="02000505000000020004" pitchFamily="2" charset="0"/>
                  <a:cs typeface="Arial"/>
                  <a:sym typeface="Arial"/>
                </a:rPr>
                <a:t>Mike Federspiel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ontserrat" panose="02000505000000020004" pitchFamily="2" charset="0"/>
                  <a:cs typeface="Arial"/>
                  <a:sym typeface="Arial"/>
                </a:rPr>
                <a:t>Customer Success Specialist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54091DC-F9DD-40C5-8601-5C18F44471A4}"/>
              </a:ext>
            </a:extLst>
          </p:cNvPr>
          <p:cNvGrpSpPr/>
          <p:nvPr/>
        </p:nvGrpSpPr>
        <p:grpSpPr>
          <a:xfrm>
            <a:off x="8947045" y="2331312"/>
            <a:ext cx="1946010" cy="2199262"/>
            <a:chOff x="8882430" y="2070620"/>
            <a:chExt cx="1946010" cy="219926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68EDF65-B4A1-4B31-ACA8-5A7003789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8234" b="8234"/>
            <a:stretch/>
          </p:blipFill>
          <p:spPr>
            <a:xfrm>
              <a:off x="8882430" y="2070620"/>
              <a:ext cx="1905330" cy="1703358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453D316-7A54-4A87-9F59-16AB67273C9C}"/>
                </a:ext>
              </a:extLst>
            </p:cNvPr>
            <p:cNvSpPr txBox="1"/>
            <p:nvPr/>
          </p:nvSpPr>
          <p:spPr>
            <a:xfrm>
              <a:off x="8923110" y="3808217"/>
              <a:ext cx="19053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200" b="1" kern="0" dirty="0">
                  <a:latin typeface="Montserrat" panose="02000505000000020004" pitchFamily="2" charset="0"/>
                  <a:cs typeface="Arial"/>
                  <a:sym typeface="Arial"/>
                </a:rPr>
                <a:t>Elizabeth </a:t>
              </a:r>
              <a:r>
                <a:rPr lang="en-US" sz="1200" b="1" kern="0" dirty="0" err="1">
                  <a:latin typeface="Montserrat" panose="02000505000000020004" pitchFamily="2" charset="0"/>
                  <a:cs typeface="Arial"/>
                  <a:sym typeface="Arial"/>
                </a:rPr>
                <a:t>Herzmann</a:t>
              </a: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 panose="02000505000000020004" pitchFamily="2" charset="0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ontserrat" panose="02000505000000020004" pitchFamily="2" charset="0"/>
                  <a:cs typeface="Arial"/>
                  <a:sym typeface="Arial"/>
                </a:rPr>
                <a:t>HR Generalist 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4AFF51F-1859-46CA-8F7B-8CD5D7FA3B17}"/>
              </a:ext>
            </a:extLst>
          </p:cNvPr>
          <p:cNvGrpSpPr/>
          <p:nvPr/>
        </p:nvGrpSpPr>
        <p:grpSpPr>
          <a:xfrm>
            <a:off x="534658" y="2329369"/>
            <a:ext cx="1905330" cy="2329437"/>
            <a:chOff x="8923110" y="2125111"/>
            <a:chExt cx="1905330" cy="2329437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32A17B6B-E22E-48B1-B4B8-1D9E711AA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9026217" y="2125111"/>
              <a:ext cx="1703965" cy="1633892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51D2D58-664D-4FBE-BCB2-996B41F5B4C9}"/>
                </a:ext>
              </a:extLst>
            </p:cNvPr>
            <p:cNvSpPr txBox="1"/>
            <p:nvPr/>
          </p:nvSpPr>
          <p:spPr>
            <a:xfrm>
              <a:off x="8923110" y="3808217"/>
              <a:ext cx="190533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b="1" kern="0" dirty="0">
                  <a:latin typeface="Montserrat" panose="02000505000000020004" pitchFamily="2" charset="0"/>
                  <a:cs typeface="Arial"/>
                  <a:sym typeface="Arial"/>
                </a:rPr>
                <a:t>Dan Craig</a:t>
              </a: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 panose="02000505000000020004" pitchFamily="2" charset="0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ontserrat" panose="02000505000000020004" pitchFamily="2" charset="0"/>
                  <a:cs typeface="Arial"/>
                  <a:sym typeface="Arial"/>
                </a:rPr>
                <a:t>Customer Success Specialist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890240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0CE45E7-F2A7-4942-904B-803D6125E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462" y="365125"/>
            <a:ext cx="10515600" cy="1325563"/>
          </a:xfrm>
        </p:spPr>
        <p:txBody>
          <a:bodyPr>
            <a:normAutofit/>
          </a:bodyPr>
          <a:lstStyle/>
          <a:p>
            <a:pPr marL="0" indent="0"/>
            <a:r>
              <a:rPr lang="en-US" dirty="0">
                <a:solidFill>
                  <a:srgbClr val="143A69"/>
                </a:solidFill>
                <a:latin typeface="Oswald" pitchFamily="2" charset="77"/>
              </a:rPr>
              <a:t>OUR STAFF</a:t>
            </a:r>
            <a:endParaRPr lang="en-US" dirty="0">
              <a:solidFill>
                <a:srgbClr val="143A69"/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A2A4841-003B-43DB-AC8F-AD93270D434B}"/>
              </a:ext>
            </a:extLst>
          </p:cNvPr>
          <p:cNvGrpSpPr/>
          <p:nvPr/>
        </p:nvGrpSpPr>
        <p:grpSpPr>
          <a:xfrm>
            <a:off x="9201732" y="2348750"/>
            <a:ext cx="1905330" cy="2334075"/>
            <a:chOff x="8923110" y="2120473"/>
            <a:chExt cx="1905330" cy="2334075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4094187-6C39-499B-812E-BC539B3F61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9041614" y="2120473"/>
              <a:ext cx="1673170" cy="1643169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CE41964-0FDF-40C8-B4BB-CCEDD4C1636D}"/>
                </a:ext>
              </a:extLst>
            </p:cNvPr>
            <p:cNvSpPr txBox="1"/>
            <p:nvPr/>
          </p:nvSpPr>
          <p:spPr>
            <a:xfrm>
              <a:off x="8923110" y="3808217"/>
              <a:ext cx="190533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ontserrat" panose="02000505000000020004" pitchFamily="2" charset="0"/>
                  <a:cs typeface="Arial"/>
                  <a:sym typeface="Arial"/>
                </a:rPr>
                <a:t>Katie Lau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ontserrat" panose="02000505000000020004" pitchFamily="2" charset="0"/>
                  <a:cs typeface="Arial"/>
                  <a:sym typeface="Arial"/>
                </a:rPr>
                <a:t>Customer Success Specialist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29B320B-3135-4DED-B8F2-2B82085CD8CF}"/>
              </a:ext>
            </a:extLst>
          </p:cNvPr>
          <p:cNvGrpSpPr/>
          <p:nvPr/>
        </p:nvGrpSpPr>
        <p:grpSpPr>
          <a:xfrm>
            <a:off x="7180048" y="2348750"/>
            <a:ext cx="1905330" cy="2540801"/>
            <a:chOff x="6727966" y="2098413"/>
            <a:chExt cx="1905330" cy="2540801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15CA809E-2CB0-4F09-A286-70BC6D3B31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2095" y="2098413"/>
              <a:ext cx="1703965" cy="17039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84BEAE7-EC9C-4E42-A6D5-0473F6765788}"/>
                </a:ext>
              </a:extLst>
            </p:cNvPr>
            <p:cNvSpPr txBox="1"/>
            <p:nvPr/>
          </p:nvSpPr>
          <p:spPr>
            <a:xfrm>
              <a:off x="6727966" y="3808217"/>
              <a:ext cx="190533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ontserrat" panose="02000505000000020004" pitchFamily="2" charset="0"/>
                  <a:cs typeface="Arial"/>
                  <a:sym typeface="Arial"/>
                </a:rPr>
                <a:t>Steve Link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ontserrat" panose="02000505000000020004" pitchFamily="2" charset="0"/>
                  <a:cs typeface="Arial"/>
                  <a:sym typeface="Arial"/>
                </a:rPr>
                <a:t>Business Development Manager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FA53114-661D-44CA-85E0-3DCE1EE9D9A9}"/>
              </a:ext>
            </a:extLst>
          </p:cNvPr>
          <p:cNvGrpSpPr/>
          <p:nvPr/>
        </p:nvGrpSpPr>
        <p:grpSpPr>
          <a:xfrm>
            <a:off x="5057074" y="2348750"/>
            <a:ext cx="1905330" cy="2364473"/>
            <a:chOff x="8923110" y="2090075"/>
            <a:chExt cx="1905330" cy="2364473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1D5A3307-A0BD-4A36-8D17-0612366BEC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29249" y="2090075"/>
              <a:ext cx="1697901" cy="17039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81E1088-318B-43B0-824D-A8A0A171243B}"/>
                </a:ext>
              </a:extLst>
            </p:cNvPr>
            <p:cNvSpPr txBox="1"/>
            <p:nvPr/>
          </p:nvSpPr>
          <p:spPr>
            <a:xfrm>
              <a:off x="8923110" y="3808217"/>
              <a:ext cx="190533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ontserrat" panose="02000505000000020004" pitchFamily="2" charset="0"/>
                  <a:cs typeface="Arial"/>
                  <a:sym typeface="Arial"/>
                </a:rPr>
                <a:t>Katy Jones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ontserrat" panose="02000505000000020004" pitchFamily="2" charset="0"/>
                  <a:cs typeface="Arial"/>
                  <a:sym typeface="Arial"/>
                </a:rPr>
                <a:t>Customer Success Manager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05D58F3-88ED-4673-AF31-C95BA485C76D}"/>
              </a:ext>
            </a:extLst>
          </p:cNvPr>
          <p:cNvGrpSpPr/>
          <p:nvPr/>
        </p:nvGrpSpPr>
        <p:grpSpPr>
          <a:xfrm>
            <a:off x="2925223" y="2348750"/>
            <a:ext cx="1946010" cy="2383928"/>
            <a:chOff x="8882430" y="2070620"/>
            <a:chExt cx="1946010" cy="2383928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0355F301-EB09-4477-B7A2-D263BD7824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t="6846" b="6846"/>
            <a:stretch/>
          </p:blipFill>
          <p:spPr>
            <a:xfrm>
              <a:off x="8882430" y="2070620"/>
              <a:ext cx="1905330" cy="1703358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69AD7D1-5CFA-4DC3-95DC-97FD7F378FB7}"/>
                </a:ext>
              </a:extLst>
            </p:cNvPr>
            <p:cNvSpPr txBox="1"/>
            <p:nvPr/>
          </p:nvSpPr>
          <p:spPr>
            <a:xfrm>
              <a:off x="8923110" y="3808217"/>
              <a:ext cx="190533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ontserrat" panose="02000505000000020004" pitchFamily="2" charset="0"/>
                  <a:cs typeface="Arial"/>
                  <a:sym typeface="Arial"/>
                </a:rPr>
                <a:t>Bianca </a:t>
              </a:r>
              <a:r>
                <a:rPr kumimoji="0" lang="en-US" sz="1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Montserrat" panose="02000505000000020004" pitchFamily="2" charset="0"/>
                  <a:cs typeface="Arial"/>
                  <a:sym typeface="Arial"/>
                </a:rPr>
                <a:t>Holtier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ontserrat" panose="02000505000000020004" pitchFamily="2" charset="0"/>
                  <a:cs typeface="Arial"/>
                  <a:sym typeface="Arial"/>
                </a:rPr>
                <a:t> </a:t>
              </a:r>
              <a:r>
                <a:rPr kumimoji="0" lang="en-US" sz="1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Montserrat" panose="02000505000000020004" pitchFamily="2" charset="0"/>
                  <a:cs typeface="Arial"/>
                  <a:sym typeface="Arial"/>
                </a:rPr>
                <a:t>Coury</a:t>
              </a: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 panose="02000505000000020004" pitchFamily="2" charset="0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ontserrat" panose="02000505000000020004" pitchFamily="2" charset="0"/>
                  <a:cs typeface="Arial"/>
                  <a:sym typeface="Arial"/>
                </a:rPr>
                <a:t>Construction Technology Manager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102E7CB-AC03-49B6-86E9-A713F6239A67}"/>
              </a:ext>
            </a:extLst>
          </p:cNvPr>
          <p:cNvGrpSpPr/>
          <p:nvPr/>
        </p:nvGrpSpPr>
        <p:grpSpPr>
          <a:xfrm>
            <a:off x="727913" y="2350767"/>
            <a:ext cx="1946010" cy="2199262"/>
            <a:chOff x="8882430" y="2070620"/>
            <a:chExt cx="1946010" cy="2199262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5D379480-024A-4280-B765-DF642446A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t="5300" b="5300"/>
            <a:stretch/>
          </p:blipFill>
          <p:spPr>
            <a:xfrm>
              <a:off x="8882430" y="2070620"/>
              <a:ext cx="1905330" cy="1703358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252D1108-CC2B-4D0A-ACD6-27128F2ED43C}"/>
                </a:ext>
              </a:extLst>
            </p:cNvPr>
            <p:cNvSpPr txBox="1"/>
            <p:nvPr/>
          </p:nvSpPr>
          <p:spPr>
            <a:xfrm>
              <a:off x="8923110" y="3808217"/>
              <a:ext cx="19053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ontserrat" panose="02000505000000020004" pitchFamily="2" charset="0"/>
                  <a:cs typeface="Arial"/>
                  <a:sym typeface="Arial"/>
                </a:rPr>
                <a:t>William Hirsch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ontserrat" panose="02000505000000020004" pitchFamily="2" charset="0"/>
                  <a:cs typeface="Arial"/>
                  <a:sym typeface="Arial"/>
                </a:rPr>
                <a:t>Partner Manager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73895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0CE45E7-F2A7-4942-904B-803D6125E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462" y="365125"/>
            <a:ext cx="10515600" cy="1325563"/>
          </a:xfrm>
        </p:spPr>
        <p:txBody>
          <a:bodyPr>
            <a:normAutofit/>
          </a:bodyPr>
          <a:lstStyle/>
          <a:p>
            <a:pPr marL="0" indent="0"/>
            <a:r>
              <a:rPr lang="en-US" dirty="0">
                <a:solidFill>
                  <a:srgbClr val="143A69"/>
                </a:solidFill>
                <a:latin typeface="Oswald" pitchFamily="2" charset="77"/>
              </a:rPr>
              <a:t>OUR STAFF</a:t>
            </a:r>
            <a:endParaRPr lang="en-US" dirty="0">
              <a:solidFill>
                <a:srgbClr val="143A69"/>
              </a:solidFill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8E61946-1E42-445B-B2A3-D75EA106FFF7}"/>
              </a:ext>
            </a:extLst>
          </p:cNvPr>
          <p:cNvGrpSpPr/>
          <p:nvPr/>
        </p:nvGrpSpPr>
        <p:grpSpPr>
          <a:xfrm>
            <a:off x="9201732" y="2267172"/>
            <a:ext cx="1905330" cy="2356135"/>
            <a:chOff x="6727966" y="2098413"/>
            <a:chExt cx="1905330" cy="235613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C9820269-96F6-4842-A9B9-9B25661F25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6772095" y="2098413"/>
              <a:ext cx="1703965" cy="17039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8E0AC9E-6639-48D7-BC0C-6AA20A91E44A}"/>
                </a:ext>
              </a:extLst>
            </p:cNvPr>
            <p:cNvSpPr txBox="1"/>
            <p:nvPr/>
          </p:nvSpPr>
          <p:spPr>
            <a:xfrm>
              <a:off x="6727966" y="3808217"/>
              <a:ext cx="190533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ontserrat" panose="02000505000000020004" pitchFamily="2" charset="0"/>
                  <a:cs typeface="Arial"/>
                  <a:sym typeface="Arial"/>
                </a:rPr>
                <a:t>Margaret O’Reilly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ontserrat" panose="02000505000000020004" pitchFamily="2" charset="0"/>
                  <a:cs typeface="Arial"/>
                  <a:sym typeface="Arial"/>
                </a:rPr>
                <a:t>Customer Success Manager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8B9787A-AC82-477A-B46C-9FD16D00A243}"/>
              </a:ext>
            </a:extLst>
          </p:cNvPr>
          <p:cNvGrpSpPr/>
          <p:nvPr/>
        </p:nvGrpSpPr>
        <p:grpSpPr>
          <a:xfrm>
            <a:off x="6997707" y="2275510"/>
            <a:ext cx="1905330" cy="2549139"/>
            <a:chOff x="8923110" y="2090075"/>
            <a:chExt cx="1905330" cy="2549139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A892B9D2-AB04-43D9-9F0D-2599741551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6217" y="2090075"/>
              <a:ext cx="1703965" cy="17039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942AB05-A106-47C0-98BF-5A27DFBA9556}"/>
                </a:ext>
              </a:extLst>
            </p:cNvPr>
            <p:cNvSpPr txBox="1"/>
            <p:nvPr/>
          </p:nvSpPr>
          <p:spPr>
            <a:xfrm>
              <a:off x="8923110" y="3808217"/>
              <a:ext cx="190533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ontserrat" panose="02000505000000020004" pitchFamily="2" charset="0"/>
                  <a:cs typeface="Arial"/>
                  <a:sym typeface="Arial"/>
                </a:rPr>
                <a:t>Jake Meyer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ontserrat" panose="02000505000000020004" pitchFamily="2" charset="0"/>
                  <a:cs typeface="Arial"/>
                  <a:sym typeface="Arial"/>
                </a:rPr>
                <a:t>Business Development Manager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F240486-58EB-4E34-A6C0-B7B1C9A4275B}"/>
              </a:ext>
            </a:extLst>
          </p:cNvPr>
          <p:cNvGrpSpPr/>
          <p:nvPr/>
        </p:nvGrpSpPr>
        <p:grpSpPr>
          <a:xfrm>
            <a:off x="4838490" y="2275510"/>
            <a:ext cx="1905330" cy="2364195"/>
            <a:chOff x="8923110" y="2090353"/>
            <a:chExt cx="1905330" cy="2364195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0227C8D8-D252-4619-AAFC-05E005D5BC9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9026217" y="2090353"/>
              <a:ext cx="1703965" cy="1703409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8D3807D-2BCB-4F2F-BDD2-592E5F8B813C}"/>
                </a:ext>
              </a:extLst>
            </p:cNvPr>
            <p:cNvSpPr txBox="1"/>
            <p:nvPr/>
          </p:nvSpPr>
          <p:spPr>
            <a:xfrm>
              <a:off x="8923110" y="3808217"/>
              <a:ext cx="190533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ontserrat" panose="02000505000000020004" pitchFamily="2" charset="0"/>
                  <a:cs typeface="Arial"/>
                  <a:sym typeface="Arial"/>
                </a:rPr>
                <a:t>Jill </a:t>
              </a:r>
              <a:r>
                <a:rPr kumimoji="0" lang="en-US" sz="1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Montserrat" panose="02000505000000020004" pitchFamily="2" charset="0"/>
                  <a:cs typeface="Arial"/>
                  <a:sym typeface="Arial"/>
                </a:rPr>
                <a:t>Meloy</a:t>
              </a: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 panose="02000505000000020004" pitchFamily="2" charset="0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ontserrat" panose="02000505000000020004" pitchFamily="2" charset="0"/>
                  <a:cs typeface="Arial"/>
                  <a:sym typeface="Arial"/>
                </a:rPr>
                <a:t>Customer Success Manager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D59C034-3B39-45D8-9A9A-7FD41E1B180F}"/>
              </a:ext>
            </a:extLst>
          </p:cNvPr>
          <p:cNvGrpSpPr/>
          <p:nvPr/>
        </p:nvGrpSpPr>
        <p:grpSpPr>
          <a:xfrm>
            <a:off x="2723968" y="2275510"/>
            <a:ext cx="1905330" cy="2540801"/>
            <a:chOff x="6727966" y="2098413"/>
            <a:chExt cx="1905330" cy="2540801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3DF7023A-2E1D-4869-96E7-8C20B5345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2095" y="2098413"/>
              <a:ext cx="1703965" cy="1703965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E1831F0-3008-45E7-AF5D-0051AE1374E6}"/>
                </a:ext>
              </a:extLst>
            </p:cNvPr>
            <p:cNvSpPr txBox="1"/>
            <p:nvPr/>
          </p:nvSpPr>
          <p:spPr>
            <a:xfrm>
              <a:off x="6727966" y="3808217"/>
              <a:ext cx="190533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ontserrat" panose="02000505000000020004" pitchFamily="2" charset="0"/>
                  <a:cs typeface="Arial"/>
                  <a:sym typeface="Arial"/>
                </a:rPr>
                <a:t>Mike Lyons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ontserrat" panose="02000505000000020004" pitchFamily="2" charset="0"/>
                  <a:cs typeface="Arial"/>
                  <a:sym typeface="Arial"/>
                </a:rPr>
                <a:t>Business Development Manager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4BC552A-F294-47B5-BA01-2DC5C2B70DFC}"/>
              </a:ext>
            </a:extLst>
          </p:cNvPr>
          <p:cNvGrpSpPr/>
          <p:nvPr/>
        </p:nvGrpSpPr>
        <p:grpSpPr>
          <a:xfrm>
            <a:off x="493218" y="2275510"/>
            <a:ext cx="1905330" cy="2364473"/>
            <a:chOff x="8923110" y="2090075"/>
            <a:chExt cx="1905330" cy="2364473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276EFB6E-32F3-4398-B060-BA2D76DD1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41614" y="2090075"/>
              <a:ext cx="1673170" cy="1703965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105A634-4553-4F6F-A98E-4DF32E6667AB}"/>
                </a:ext>
              </a:extLst>
            </p:cNvPr>
            <p:cNvSpPr txBox="1"/>
            <p:nvPr/>
          </p:nvSpPr>
          <p:spPr>
            <a:xfrm>
              <a:off x="8923110" y="3808217"/>
              <a:ext cx="190533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ontserrat" panose="02000505000000020004" pitchFamily="2" charset="0"/>
                  <a:cs typeface="Arial"/>
                  <a:sym typeface="Arial"/>
                </a:rPr>
                <a:t>Haley Lundgren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ontserrat" panose="02000505000000020004" pitchFamily="2" charset="0"/>
                  <a:cs typeface="Arial"/>
                  <a:sym typeface="Arial"/>
                </a:rPr>
                <a:t>Customer Success Manager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1572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0CE45E7-F2A7-4942-904B-803D6125E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462" y="365125"/>
            <a:ext cx="10515600" cy="1325563"/>
          </a:xfrm>
        </p:spPr>
        <p:txBody>
          <a:bodyPr>
            <a:normAutofit/>
          </a:bodyPr>
          <a:lstStyle/>
          <a:p>
            <a:pPr marL="0" indent="0"/>
            <a:r>
              <a:rPr lang="en-US" dirty="0">
                <a:solidFill>
                  <a:srgbClr val="143A69"/>
                </a:solidFill>
                <a:latin typeface="Oswald" pitchFamily="2" charset="77"/>
              </a:rPr>
              <a:t>OUR STAFF</a:t>
            </a:r>
            <a:endParaRPr lang="en-US" dirty="0">
              <a:solidFill>
                <a:srgbClr val="143A69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09B06C4-A2C1-46A1-8C1A-6F2CEFF9F68B}"/>
              </a:ext>
            </a:extLst>
          </p:cNvPr>
          <p:cNvGrpSpPr/>
          <p:nvPr/>
        </p:nvGrpSpPr>
        <p:grpSpPr>
          <a:xfrm>
            <a:off x="9512527" y="2156588"/>
            <a:ext cx="1905330" cy="2355858"/>
            <a:chOff x="6727966" y="2098690"/>
            <a:chExt cx="1905330" cy="2355858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508DADA-0383-4D9C-B838-33AD01B019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6772095" y="2098690"/>
              <a:ext cx="1703965" cy="170341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3EDB3CD-EAF7-4F46-9C73-50C25603C8B7}"/>
                </a:ext>
              </a:extLst>
            </p:cNvPr>
            <p:cNvSpPr txBox="1"/>
            <p:nvPr/>
          </p:nvSpPr>
          <p:spPr>
            <a:xfrm>
              <a:off x="6727966" y="3808217"/>
              <a:ext cx="190533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ontserrat" panose="02000505000000020004" pitchFamily="2" charset="0"/>
                  <a:cs typeface="Arial"/>
                  <a:sym typeface="Arial"/>
                </a:rPr>
                <a:t>Carole Shutts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ontserrat" panose="02000505000000020004" pitchFamily="2" charset="0"/>
                  <a:cs typeface="Arial"/>
                  <a:sym typeface="Arial"/>
                </a:rPr>
                <a:t>Customer Success Manager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E09949E-2451-427F-A23C-001360487315}"/>
              </a:ext>
            </a:extLst>
          </p:cNvPr>
          <p:cNvGrpSpPr/>
          <p:nvPr/>
        </p:nvGrpSpPr>
        <p:grpSpPr>
          <a:xfrm>
            <a:off x="7268924" y="2156311"/>
            <a:ext cx="1905330" cy="2356135"/>
            <a:chOff x="6727966" y="2098413"/>
            <a:chExt cx="1905330" cy="2356135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426A8A9-E10B-4EEB-89D5-AB1ADD5F54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6777946" y="2098413"/>
              <a:ext cx="1692263" cy="1703965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801A6FC-BD5A-4F4A-9C4E-513ED98DCBDA}"/>
                </a:ext>
              </a:extLst>
            </p:cNvPr>
            <p:cNvSpPr txBox="1"/>
            <p:nvPr/>
          </p:nvSpPr>
          <p:spPr>
            <a:xfrm>
              <a:off x="6727966" y="3808217"/>
              <a:ext cx="190533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ontserrat" panose="02000505000000020004" pitchFamily="2" charset="0"/>
                  <a:cs typeface="Arial"/>
                  <a:sym typeface="Arial"/>
                </a:rPr>
                <a:t>Nicole </a:t>
              </a:r>
              <a:r>
                <a:rPr kumimoji="0" lang="en-US" sz="1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Montserrat" panose="02000505000000020004" pitchFamily="2" charset="0"/>
                  <a:cs typeface="Arial"/>
                  <a:sym typeface="Arial"/>
                </a:rPr>
                <a:t>Ruchotzke</a:t>
              </a: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 panose="02000505000000020004" pitchFamily="2" charset="0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ontserrat" panose="02000505000000020004" pitchFamily="2" charset="0"/>
                  <a:cs typeface="Arial"/>
                  <a:sym typeface="Arial"/>
                </a:rPr>
                <a:t>Customer Success Specialist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4F36BF1-0D26-4BD0-8AA7-13405A511278}"/>
              </a:ext>
            </a:extLst>
          </p:cNvPr>
          <p:cNvGrpSpPr/>
          <p:nvPr/>
        </p:nvGrpSpPr>
        <p:grpSpPr>
          <a:xfrm>
            <a:off x="5025321" y="2156311"/>
            <a:ext cx="1905330" cy="2356135"/>
            <a:chOff x="6727966" y="2098413"/>
            <a:chExt cx="1905330" cy="2356135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50C4D78E-A664-4C70-A5B1-4FD95652E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6772095" y="2098413"/>
              <a:ext cx="1703965" cy="17039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7A3750E-6972-4FDB-B2E0-F4870B6F1AFE}"/>
                </a:ext>
              </a:extLst>
            </p:cNvPr>
            <p:cNvSpPr txBox="1"/>
            <p:nvPr/>
          </p:nvSpPr>
          <p:spPr>
            <a:xfrm>
              <a:off x="6727966" y="3808217"/>
              <a:ext cx="190533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ontserrat" panose="02000505000000020004" pitchFamily="2" charset="0"/>
                  <a:cs typeface="Arial"/>
                  <a:sym typeface="Arial"/>
                </a:rPr>
                <a:t>Renee Riffey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ontserrat" panose="02000505000000020004" pitchFamily="2" charset="0"/>
                  <a:cs typeface="Arial"/>
                  <a:sym typeface="Arial"/>
                </a:rPr>
                <a:t>Customer Success Manager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A264E6C-A4F1-4B4C-97F2-584B42C711C7}"/>
              </a:ext>
            </a:extLst>
          </p:cNvPr>
          <p:cNvGrpSpPr/>
          <p:nvPr/>
        </p:nvGrpSpPr>
        <p:grpSpPr>
          <a:xfrm>
            <a:off x="2851747" y="2156588"/>
            <a:ext cx="1905330" cy="2368345"/>
            <a:chOff x="2755993" y="2230204"/>
            <a:chExt cx="1905330" cy="2368345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DA0A32B-51B0-4C8C-B516-FA7FD851BE48}"/>
                </a:ext>
              </a:extLst>
            </p:cNvPr>
            <p:cNvSpPr txBox="1"/>
            <p:nvPr/>
          </p:nvSpPr>
          <p:spPr>
            <a:xfrm>
              <a:off x="2755993" y="3952218"/>
              <a:ext cx="190533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ontserrat" panose="02000505000000020004" pitchFamily="2" charset="0"/>
                  <a:cs typeface="Arial"/>
                  <a:sym typeface="Arial"/>
                </a:rPr>
                <a:t>Don Quinn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ontserrat" panose="02000505000000020004" pitchFamily="2" charset="0"/>
                  <a:cs typeface="Arial"/>
                  <a:sym typeface="Arial"/>
                </a:rPr>
                <a:t>Civil Technology Manager</a:t>
              </a: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79881522-FDFF-4AC4-A058-2F641FE08B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5993" y="2230204"/>
              <a:ext cx="1703965" cy="1703965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6E71E10-7FDC-4855-BC85-4EF4486539A4}"/>
              </a:ext>
            </a:extLst>
          </p:cNvPr>
          <p:cNvGrpSpPr/>
          <p:nvPr/>
        </p:nvGrpSpPr>
        <p:grpSpPr>
          <a:xfrm>
            <a:off x="591462" y="2156311"/>
            <a:ext cx="1905330" cy="2183680"/>
            <a:chOff x="591462" y="2230203"/>
            <a:chExt cx="1905330" cy="2183680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3B0C1AC-FFC0-4521-8336-18B15929AE5B}"/>
                </a:ext>
              </a:extLst>
            </p:cNvPr>
            <p:cNvSpPr txBox="1"/>
            <p:nvPr/>
          </p:nvSpPr>
          <p:spPr>
            <a:xfrm>
              <a:off x="591462" y="3952218"/>
              <a:ext cx="19053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ontserrat" panose="02000505000000020004" pitchFamily="2" charset="0"/>
                  <a:cs typeface="Arial"/>
                  <a:sym typeface="Arial"/>
                </a:rPr>
                <a:t>Rose Otto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ontserrat" panose="02000505000000020004" pitchFamily="2" charset="0"/>
                  <a:cs typeface="Arial"/>
                  <a:sym typeface="Arial"/>
                </a:rPr>
                <a:t>Partner Manager</a:t>
              </a: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A0454FF7-8973-4639-BB63-F749FA4A0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606102" y="2230203"/>
              <a:ext cx="1703965" cy="17039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848754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0CE45E7-F2A7-4942-904B-803D6125E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462" y="365125"/>
            <a:ext cx="10515600" cy="1325563"/>
          </a:xfrm>
        </p:spPr>
        <p:txBody>
          <a:bodyPr>
            <a:normAutofit/>
          </a:bodyPr>
          <a:lstStyle/>
          <a:p>
            <a:pPr marL="0" indent="0"/>
            <a:r>
              <a:rPr lang="en-US" dirty="0">
                <a:solidFill>
                  <a:srgbClr val="143A69"/>
                </a:solidFill>
                <a:latin typeface="Oswald" pitchFamily="2" charset="77"/>
              </a:rPr>
              <a:t>AGENDA</a:t>
            </a:r>
            <a:endParaRPr lang="en-US" dirty="0">
              <a:solidFill>
                <a:srgbClr val="143A69"/>
              </a:solidFill>
            </a:endParaRP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4EB4A9F2-A893-B346-9DCD-044A67391504}"/>
              </a:ext>
            </a:extLst>
          </p:cNvPr>
          <p:cNvSpPr txBox="1">
            <a:spLocks/>
          </p:cNvSpPr>
          <p:nvPr/>
        </p:nvSpPr>
        <p:spPr>
          <a:xfrm>
            <a:off x="1084937" y="1591355"/>
            <a:ext cx="5557531" cy="36752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Blip>
                <a:blip r:embed="rId3"/>
              </a:buBlip>
            </a:pPr>
            <a:r>
              <a:rPr lang="en-US" sz="2400" dirty="0">
                <a:latin typeface="Montserrat" panose="02000505000000020004" pitchFamily="2" charset="0"/>
              </a:rPr>
              <a:t> Introductions</a:t>
            </a:r>
          </a:p>
          <a:p>
            <a:pPr>
              <a:buBlip>
                <a:blip r:embed="rId3"/>
              </a:buBlip>
            </a:pPr>
            <a:r>
              <a:rPr lang="en-US" sz="2400" dirty="0">
                <a:latin typeface="Montserrat" panose="02000505000000020004" pitchFamily="2" charset="0"/>
              </a:rPr>
              <a:t> Why Pinnacle Series?</a:t>
            </a:r>
          </a:p>
          <a:p>
            <a:pPr>
              <a:buBlip>
                <a:blip r:embed="rId3"/>
              </a:buBlip>
            </a:pPr>
            <a:r>
              <a:rPr lang="en-US" sz="2400" dirty="0">
                <a:latin typeface="Montserrat" panose="02000505000000020004" pitchFamily="2" charset="0"/>
              </a:rPr>
              <a:t> Pinnacle Series Overview</a:t>
            </a:r>
          </a:p>
          <a:p>
            <a:pPr>
              <a:buBlip>
                <a:blip r:embed="rId3"/>
              </a:buBlip>
            </a:pPr>
            <a:r>
              <a:rPr lang="en-US" sz="2400" dirty="0">
                <a:latin typeface="Montserrat" panose="02000505000000020004" pitchFamily="2" charset="0"/>
              </a:rPr>
              <a:t> Pinnacle Series Subscription</a:t>
            </a:r>
          </a:p>
          <a:p>
            <a:pPr>
              <a:buBlip>
                <a:blip r:embed="rId3"/>
              </a:buBlip>
            </a:pPr>
            <a:r>
              <a:rPr lang="en-US" sz="2400" dirty="0">
                <a:latin typeface="Montserrat" panose="02000505000000020004" pitchFamily="2" charset="0"/>
              </a:rPr>
              <a:t> Question &amp; Answer</a:t>
            </a:r>
          </a:p>
          <a:p>
            <a:pPr>
              <a:buBlip>
                <a:blip r:embed="rId3"/>
              </a:buBlip>
            </a:pPr>
            <a:r>
              <a:rPr lang="en-US" sz="2400" dirty="0">
                <a:latin typeface="Montserrat" panose="02000505000000020004" pitchFamily="2" charset="0"/>
              </a:rPr>
              <a:t> Next Steps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BADAF88-39FE-463B-AA84-D8719D095B7C}"/>
              </a:ext>
            </a:extLst>
          </p:cNvPr>
          <p:cNvGrpSpPr/>
          <p:nvPr/>
        </p:nvGrpSpPr>
        <p:grpSpPr>
          <a:xfrm>
            <a:off x="9067691" y="1591355"/>
            <a:ext cx="1905330" cy="2364473"/>
            <a:chOff x="8923110" y="2090075"/>
            <a:chExt cx="1905330" cy="236447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2E7F156-E17C-496E-8412-960593DA46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026217" y="2090075"/>
              <a:ext cx="1703965" cy="170396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9262450-FC2A-4738-B27A-6460E29263C3}"/>
                </a:ext>
              </a:extLst>
            </p:cNvPr>
            <p:cNvSpPr txBox="1"/>
            <p:nvPr/>
          </p:nvSpPr>
          <p:spPr>
            <a:xfrm>
              <a:off x="8923110" y="3808217"/>
              <a:ext cx="190533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200" b="1" dirty="0">
                  <a:latin typeface="Montserrat" pitchFamily="2" charset="77"/>
                  <a:sym typeface="Arial"/>
                </a:rPr>
                <a:t>Steve Biver</a:t>
              </a:r>
            </a:p>
            <a:p>
              <a:pPr>
                <a:defRPr/>
              </a:pPr>
              <a:r>
                <a:rPr lang="en-US" sz="1200" dirty="0">
                  <a:latin typeface="Montserrat" pitchFamily="2" charset="77"/>
                  <a:sym typeface="Arial"/>
                </a:rPr>
                <a:t>Director of Solution Development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E6A0B0C-601B-446D-AD04-1705CBACDED7}"/>
              </a:ext>
            </a:extLst>
          </p:cNvPr>
          <p:cNvGrpSpPr/>
          <p:nvPr/>
        </p:nvGrpSpPr>
        <p:grpSpPr>
          <a:xfrm>
            <a:off x="6799705" y="1599693"/>
            <a:ext cx="2015522" cy="2356135"/>
            <a:chOff x="6727966" y="2098413"/>
            <a:chExt cx="2015522" cy="235613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0110F7D-BD9D-4D99-B568-F0D32AD691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2095" y="2098413"/>
              <a:ext cx="1703965" cy="170396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56D0D72-4B7D-4876-B412-5B4569531E60}"/>
                </a:ext>
              </a:extLst>
            </p:cNvPr>
            <p:cNvSpPr txBox="1"/>
            <p:nvPr/>
          </p:nvSpPr>
          <p:spPr>
            <a:xfrm>
              <a:off x="6727966" y="3808217"/>
              <a:ext cx="201552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b="1" dirty="0">
                  <a:latin typeface="Montserrat" pitchFamily="2" charset="77"/>
                  <a:sym typeface="Arial"/>
                </a:rPr>
                <a:t>Mike Lyons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dirty="0">
                  <a:latin typeface="Montserrat" pitchFamily="2" charset="77"/>
                  <a:sym typeface="Arial"/>
                </a:rPr>
                <a:t>Business Development Manager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204322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0CE45E7-F2A7-4942-904B-803D6125E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462" y="365125"/>
            <a:ext cx="10515600" cy="1325563"/>
          </a:xfrm>
        </p:spPr>
        <p:txBody>
          <a:bodyPr>
            <a:normAutofit/>
          </a:bodyPr>
          <a:lstStyle/>
          <a:p>
            <a:pPr marL="0" indent="0"/>
            <a:r>
              <a:rPr lang="en-US" dirty="0">
                <a:solidFill>
                  <a:srgbClr val="143A69"/>
                </a:solidFill>
                <a:latin typeface="Oswald" pitchFamily="2" charset="77"/>
              </a:rPr>
              <a:t>OUR STAFF</a:t>
            </a:r>
            <a:endParaRPr lang="en-US" dirty="0">
              <a:solidFill>
                <a:srgbClr val="143A69"/>
              </a:solidFill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F503208-56F7-4B3A-85FA-AB6CB3471BF9}"/>
              </a:ext>
            </a:extLst>
          </p:cNvPr>
          <p:cNvGrpSpPr/>
          <p:nvPr/>
        </p:nvGrpSpPr>
        <p:grpSpPr>
          <a:xfrm>
            <a:off x="7899400" y="2157744"/>
            <a:ext cx="1905330" cy="2171469"/>
            <a:chOff x="6727966" y="2098413"/>
            <a:chExt cx="1905330" cy="2171469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0700D6AE-CCBB-4B16-905B-4D3DBB482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2095" y="2098413"/>
              <a:ext cx="1703965" cy="17039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3FD124D-8562-4197-81D2-0B5DD2A28C96}"/>
                </a:ext>
              </a:extLst>
            </p:cNvPr>
            <p:cNvSpPr txBox="1"/>
            <p:nvPr/>
          </p:nvSpPr>
          <p:spPr>
            <a:xfrm>
              <a:off x="6727966" y="3808217"/>
              <a:ext cx="19053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ontserrat" panose="02000505000000020004" pitchFamily="2" charset="0"/>
                  <a:cs typeface="Arial"/>
                  <a:sym typeface="Arial"/>
                </a:rPr>
                <a:t>Alec Zamora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ontserrat" panose="02000505000000020004" pitchFamily="2" charset="0"/>
                  <a:cs typeface="Arial"/>
                  <a:sym typeface="Arial"/>
                </a:rPr>
                <a:t>Partner Manager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76724B3-C673-4B3E-85DF-D2B4087E5721}"/>
              </a:ext>
            </a:extLst>
          </p:cNvPr>
          <p:cNvGrpSpPr/>
          <p:nvPr/>
        </p:nvGrpSpPr>
        <p:grpSpPr>
          <a:xfrm>
            <a:off x="2924370" y="2156311"/>
            <a:ext cx="1905330" cy="2355858"/>
            <a:chOff x="6727966" y="2098690"/>
            <a:chExt cx="1905330" cy="235585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BCDEA83-FEB2-4248-BB73-8B93135D8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6772372" y="2098690"/>
              <a:ext cx="1703410" cy="170341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7B72585-7819-4794-8879-7F3A64F33D36}"/>
                </a:ext>
              </a:extLst>
            </p:cNvPr>
            <p:cNvSpPr txBox="1"/>
            <p:nvPr/>
          </p:nvSpPr>
          <p:spPr>
            <a:xfrm>
              <a:off x="6727966" y="3808217"/>
              <a:ext cx="190533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ontserrat" panose="02000505000000020004" pitchFamily="2" charset="0"/>
                  <a:cs typeface="Arial"/>
                  <a:sym typeface="Arial"/>
                </a:rPr>
                <a:t>Rory Vance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ontserrat" panose="02000505000000020004" pitchFamily="2" charset="0"/>
                  <a:cs typeface="Arial"/>
                  <a:sym typeface="Arial"/>
                </a:rPr>
                <a:t>Customer Support Team Lead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49AC015-5DE0-4D7D-842C-DB9F3EF133CD}"/>
              </a:ext>
            </a:extLst>
          </p:cNvPr>
          <p:cNvGrpSpPr/>
          <p:nvPr/>
        </p:nvGrpSpPr>
        <p:grpSpPr>
          <a:xfrm>
            <a:off x="5364849" y="2156034"/>
            <a:ext cx="1905330" cy="2356135"/>
            <a:chOff x="6727966" y="2098413"/>
            <a:chExt cx="1905330" cy="235613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DFDBF83-EC3D-45E0-AEF3-06C8291B9D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2095" y="2098413"/>
              <a:ext cx="1703965" cy="170396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BDF958E-2E1E-4225-8BDC-8893317DA470}"/>
                </a:ext>
              </a:extLst>
            </p:cNvPr>
            <p:cNvSpPr txBox="1"/>
            <p:nvPr/>
          </p:nvSpPr>
          <p:spPr>
            <a:xfrm>
              <a:off x="6727966" y="3808217"/>
              <a:ext cx="190533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ontserrat" panose="02000505000000020004" pitchFamily="2" charset="0"/>
                  <a:cs typeface="Arial"/>
                  <a:sym typeface="Arial"/>
                </a:rPr>
                <a:t>Amanda Wachendorf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ontserrat" panose="02000505000000020004" pitchFamily="2" charset="0"/>
                  <a:cs typeface="Arial"/>
                  <a:sym typeface="Arial"/>
                </a:rPr>
                <a:t>Customer Success Team Lead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384F995-AAED-4253-897C-208633E513AE}"/>
              </a:ext>
            </a:extLst>
          </p:cNvPr>
          <p:cNvGrpSpPr/>
          <p:nvPr/>
        </p:nvGrpSpPr>
        <p:grpSpPr>
          <a:xfrm>
            <a:off x="591462" y="2156311"/>
            <a:ext cx="1905330" cy="2355858"/>
            <a:chOff x="6727966" y="2098690"/>
            <a:chExt cx="1905330" cy="235585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378A87E-56F7-4763-B032-730588AAD0C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6772372" y="2098690"/>
              <a:ext cx="1703410" cy="170341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64CE7BA-4842-41C7-A039-B90B3A9969A0}"/>
                </a:ext>
              </a:extLst>
            </p:cNvPr>
            <p:cNvSpPr txBox="1"/>
            <p:nvPr/>
          </p:nvSpPr>
          <p:spPr>
            <a:xfrm>
              <a:off x="6727966" y="3808217"/>
              <a:ext cx="190533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ontserrat" panose="02000505000000020004" pitchFamily="2" charset="0"/>
                  <a:cs typeface="Arial"/>
                  <a:sym typeface="Arial"/>
                </a:rPr>
                <a:t>Lisa Taylor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ontserrat" panose="02000505000000020004" pitchFamily="2" charset="0"/>
                  <a:cs typeface="Arial"/>
                  <a:sym typeface="Arial"/>
                </a:rPr>
                <a:t>Customer Success Manager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877555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0CE45E7-F2A7-4942-904B-803D6125E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462" y="365125"/>
            <a:ext cx="10515600" cy="1325563"/>
          </a:xfrm>
        </p:spPr>
        <p:txBody>
          <a:bodyPr>
            <a:normAutofit/>
          </a:bodyPr>
          <a:lstStyle/>
          <a:p>
            <a:pPr marL="0" indent="0"/>
            <a:r>
              <a:rPr lang="en-US" dirty="0">
                <a:solidFill>
                  <a:srgbClr val="143A69"/>
                </a:solidFill>
                <a:latin typeface="Oswald" pitchFamily="2" charset="77"/>
              </a:rPr>
              <a:t>OUR PARTNERS</a:t>
            </a:r>
            <a:endParaRPr lang="en-US" dirty="0">
              <a:solidFill>
                <a:srgbClr val="143A69"/>
              </a:solidFill>
            </a:endParaRPr>
          </a:p>
        </p:txBody>
      </p:sp>
      <p:pic>
        <p:nvPicPr>
          <p:cNvPr id="6" name="Picture 5" descr="Shape, arrow&#10;&#10;Description automatically generated">
            <a:extLst>
              <a:ext uri="{FF2B5EF4-FFF2-40B4-BE49-F238E27FC236}">
                <a16:creationId xmlns:a16="http://schemas.microsoft.com/office/drawing/2014/main" id="{2D96A55B-08E1-4F06-9E03-7C2E72C9B3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186" r="11269"/>
          <a:stretch/>
        </p:blipFill>
        <p:spPr>
          <a:xfrm>
            <a:off x="1880638" y="1537942"/>
            <a:ext cx="1783327" cy="1228772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A0CC3143-3B62-413C-8552-4393983B55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7923" y="1537942"/>
            <a:ext cx="2636153" cy="1169978"/>
          </a:xfrm>
          <a:prstGeom prst="rect">
            <a:avLst/>
          </a:prstGeom>
        </p:spPr>
      </p:pic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3AC4A37A-C756-44AF-A1F5-AC93FDBBF0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5490" y="1668405"/>
            <a:ext cx="2988798" cy="896640"/>
          </a:xfrm>
          <a:prstGeom prst="rect">
            <a:avLst/>
          </a:prstGeom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537030F0-97FB-4E7F-8B77-68E4605133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8095" y="3164063"/>
            <a:ext cx="2208414" cy="890728"/>
          </a:xfrm>
          <a:prstGeom prst="rect">
            <a:avLst/>
          </a:prstGeom>
        </p:spPr>
      </p:pic>
      <p:pic>
        <p:nvPicPr>
          <p:cNvPr id="17" name="Picture 16" descr="Text&#10;&#10;Description automatically generated">
            <a:extLst>
              <a:ext uri="{FF2B5EF4-FFF2-40B4-BE49-F238E27FC236}">
                <a16:creationId xmlns:a16="http://schemas.microsoft.com/office/drawing/2014/main" id="{BBAD91AF-249B-4755-8290-A2BF073AC8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61760" y="3269852"/>
            <a:ext cx="3116102" cy="679151"/>
          </a:xfrm>
          <a:prstGeom prst="rect">
            <a:avLst/>
          </a:prstGeom>
        </p:spPr>
      </p:pic>
      <p:pic>
        <p:nvPicPr>
          <p:cNvPr id="25" name="Picture 24" descr="Logo&#10;&#10;Description automatically generated with medium confidence">
            <a:extLst>
              <a:ext uri="{FF2B5EF4-FFF2-40B4-BE49-F238E27FC236}">
                <a16:creationId xmlns:a16="http://schemas.microsoft.com/office/drawing/2014/main" id="{E1C107AF-77B1-4F99-8C7B-EE75FB8E31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63114" y="3269851"/>
            <a:ext cx="2527809" cy="679152"/>
          </a:xfrm>
          <a:prstGeom prst="rect">
            <a:avLst/>
          </a:prstGeom>
        </p:spPr>
      </p:pic>
      <p:pic>
        <p:nvPicPr>
          <p:cNvPr id="27" name="Picture 26" descr="Logo, icon&#10;&#10;Description automatically generated">
            <a:extLst>
              <a:ext uri="{FF2B5EF4-FFF2-40B4-BE49-F238E27FC236}">
                <a16:creationId xmlns:a16="http://schemas.microsoft.com/office/drawing/2014/main" id="{9D1C40DC-403F-4EE6-8102-D1DDBC560C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77165" y="4765032"/>
            <a:ext cx="2265043" cy="555026"/>
          </a:xfrm>
          <a:prstGeom prst="rect">
            <a:avLst/>
          </a:prstGeom>
        </p:spPr>
      </p:pic>
      <p:pic>
        <p:nvPicPr>
          <p:cNvPr id="29" name="Picture 28" descr="Text&#10;&#10;Description automatically generated">
            <a:extLst>
              <a:ext uri="{FF2B5EF4-FFF2-40B4-BE49-F238E27FC236}">
                <a16:creationId xmlns:a16="http://schemas.microsoft.com/office/drawing/2014/main" id="{9A62F208-B2C9-4A6A-89C9-46A4C7A403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17255" y="4256590"/>
            <a:ext cx="2389807" cy="1409813"/>
          </a:xfrm>
          <a:prstGeom prst="rect">
            <a:avLst/>
          </a:prstGeom>
        </p:spPr>
      </p:pic>
      <p:pic>
        <p:nvPicPr>
          <p:cNvPr id="31" name="Picture 30" descr="Logo&#10;&#10;Description automatically generated">
            <a:extLst>
              <a:ext uri="{FF2B5EF4-FFF2-40B4-BE49-F238E27FC236}">
                <a16:creationId xmlns:a16="http://schemas.microsoft.com/office/drawing/2014/main" id="{2702AC51-0F1A-4072-AE75-158CD7E33F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63950" y="4438092"/>
            <a:ext cx="2532607" cy="1046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7866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0CE45E7-F2A7-4942-904B-803D6125E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462" y="365125"/>
            <a:ext cx="10515600" cy="1325563"/>
          </a:xfrm>
        </p:spPr>
        <p:txBody>
          <a:bodyPr>
            <a:normAutofit/>
          </a:bodyPr>
          <a:lstStyle/>
          <a:p>
            <a:pPr marL="0" indent="0"/>
            <a:r>
              <a:rPr lang="en-US" dirty="0">
                <a:solidFill>
                  <a:srgbClr val="143A69"/>
                </a:solidFill>
                <a:latin typeface="Oswald" pitchFamily="2" charset="77"/>
              </a:rPr>
              <a:t>OUR PARTNERS</a:t>
            </a:r>
            <a:endParaRPr lang="en-US" dirty="0">
              <a:solidFill>
                <a:srgbClr val="143A69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9972A3F-77AB-484F-A74E-AED02332D6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983" t="24865" r="1983" b="25695"/>
          <a:stretch/>
        </p:blipFill>
        <p:spPr>
          <a:xfrm>
            <a:off x="4461461" y="1659217"/>
            <a:ext cx="3930818" cy="970319"/>
          </a:xfrm>
          <a:prstGeom prst="rect">
            <a:avLst/>
          </a:prstGeom>
        </p:spPr>
      </p:pic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CC072B89-48DB-40DB-9F00-16BB3EDA2A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5733" y="1665301"/>
            <a:ext cx="2342976" cy="711889"/>
          </a:xfrm>
          <a:prstGeom prst="rect">
            <a:avLst/>
          </a:prstGeom>
        </p:spPr>
      </p:pic>
      <p:pic>
        <p:nvPicPr>
          <p:cNvPr id="36" name="Picture 35" descr="Logo&#10;&#10;Description automatically generated">
            <a:extLst>
              <a:ext uri="{FF2B5EF4-FFF2-40B4-BE49-F238E27FC236}">
                <a16:creationId xmlns:a16="http://schemas.microsoft.com/office/drawing/2014/main" id="{0A37AFBC-AC17-4DF4-8E57-902A838AA9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3759" y="1684273"/>
            <a:ext cx="2545099" cy="970319"/>
          </a:xfrm>
          <a:prstGeom prst="rect">
            <a:avLst/>
          </a:prstGeom>
        </p:spPr>
      </p:pic>
      <p:pic>
        <p:nvPicPr>
          <p:cNvPr id="37" name="Picture 36" descr="Text&#10;&#10;Description automatically generated with medium confidence">
            <a:extLst>
              <a:ext uri="{FF2B5EF4-FFF2-40B4-BE49-F238E27FC236}">
                <a16:creationId xmlns:a16="http://schemas.microsoft.com/office/drawing/2014/main" id="{4352F4EC-240C-4C37-9723-E05558545A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6585" y="3108281"/>
            <a:ext cx="2704876" cy="888366"/>
          </a:xfrm>
          <a:prstGeom prst="rect">
            <a:avLst/>
          </a:prstGeom>
        </p:spPr>
      </p:pic>
      <p:pic>
        <p:nvPicPr>
          <p:cNvPr id="39" name="Picture 38" descr="Logo, company name&#10;&#10;Description automatically generated">
            <a:extLst>
              <a:ext uri="{FF2B5EF4-FFF2-40B4-BE49-F238E27FC236}">
                <a16:creationId xmlns:a16="http://schemas.microsoft.com/office/drawing/2014/main" id="{24B5EFB3-3989-4E4A-875E-8E409A3E2C7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963" t="18260" r="8601" b="19200"/>
          <a:stretch/>
        </p:blipFill>
        <p:spPr>
          <a:xfrm>
            <a:off x="5074429" y="3108281"/>
            <a:ext cx="2704881" cy="888366"/>
          </a:xfrm>
          <a:prstGeom prst="rect">
            <a:avLst/>
          </a:prstGeom>
        </p:spPr>
      </p:pic>
      <p:pic>
        <p:nvPicPr>
          <p:cNvPr id="41" name="Picture 40" descr="A picture containing text&#10;&#10;Description automatically generated">
            <a:extLst>
              <a:ext uri="{FF2B5EF4-FFF2-40B4-BE49-F238E27FC236}">
                <a16:creationId xmlns:a16="http://schemas.microsoft.com/office/drawing/2014/main" id="{35578818-7579-49C9-9511-4F4E65C319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67380" y="3219214"/>
            <a:ext cx="2846581" cy="540850"/>
          </a:xfrm>
          <a:prstGeom prst="rect">
            <a:avLst/>
          </a:prstGeom>
        </p:spPr>
      </p:pic>
      <p:pic>
        <p:nvPicPr>
          <p:cNvPr id="43" name="Picture 42" descr="A picture containing text&#10;&#10;Description automatically generated">
            <a:extLst>
              <a:ext uri="{FF2B5EF4-FFF2-40B4-BE49-F238E27FC236}">
                <a16:creationId xmlns:a16="http://schemas.microsoft.com/office/drawing/2014/main" id="{85080E89-EADB-49A0-BCB0-23786D19C2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85902" y="4261730"/>
            <a:ext cx="2281933" cy="1217031"/>
          </a:xfrm>
          <a:prstGeom prst="rect">
            <a:avLst/>
          </a:prstGeom>
        </p:spPr>
      </p:pic>
      <p:pic>
        <p:nvPicPr>
          <p:cNvPr id="45" name="Picture 44" descr="Text&#10;&#10;Description automatically generated">
            <a:extLst>
              <a:ext uri="{FF2B5EF4-FFF2-40B4-BE49-F238E27FC236}">
                <a16:creationId xmlns:a16="http://schemas.microsoft.com/office/drawing/2014/main" id="{1FEC66B0-5F19-4755-A9EA-C24338D7DE0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33759" y="4602088"/>
            <a:ext cx="2627702" cy="788311"/>
          </a:xfrm>
          <a:prstGeom prst="rect">
            <a:avLst/>
          </a:prstGeom>
        </p:spPr>
      </p:pic>
      <p:pic>
        <p:nvPicPr>
          <p:cNvPr id="47" name="Picture 4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424D3CF-F717-4A85-A229-D2F9305A1E1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67380" y="4453997"/>
            <a:ext cx="2539682" cy="7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5508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0CE45E7-F2A7-4942-904B-803D6125E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462" y="365125"/>
            <a:ext cx="10515600" cy="1325563"/>
          </a:xfrm>
        </p:spPr>
        <p:txBody>
          <a:bodyPr>
            <a:normAutofit/>
          </a:bodyPr>
          <a:lstStyle/>
          <a:p>
            <a:pPr marL="0" indent="0"/>
            <a:r>
              <a:rPr lang="en-US" dirty="0">
                <a:solidFill>
                  <a:srgbClr val="143A69"/>
                </a:solidFill>
                <a:latin typeface="Oswald" pitchFamily="2" charset="77"/>
              </a:rPr>
              <a:t>OUR PARTNERS</a:t>
            </a:r>
            <a:endParaRPr lang="en-US" dirty="0">
              <a:solidFill>
                <a:srgbClr val="143A69"/>
              </a:solidFill>
            </a:endParaRPr>
          </a:p>
        </p:txBody>
      </p:sp>
      <p:pic>
        <p:nvPicPr>
          <p:cNvPr id="3" name="Picture 2" descr="A picture containing text, tableware, plate, dishware&#10;&#10;Description automatically generated">
            <a:extLst>
              <a:ext uri="{FF2B5EF4-FFF2-40B4-BE49-F238E27FC236}">
                <a16:creationId xmlns:a16="http://schemas.microsoft.com/office/drawing/2014/main" id="{906C8FF1-0875-4AC2-AD6F-D82A7A8A65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5317" y="2032061"/>
            <a:ext cx="2857500" cy="590550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7E710921-52F1-41F6-8E64-CB8AFC2EB3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6648" y="1978813"/>
            <a:ext cx="2286000" cy="609600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71BC7085-F146-457D-B31B-BFBA885F1B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4141" y="1819669"/>
            <a:ext cx="2539682" cy="761905"/>
          </a:xfrm>
          <a:prstGeom prst="rect">
            <a:avLst/>
          </a:prstGeom>
        </p:spPr>
      </p:pic>
      <p:pic>
        <p:nvPicPr>
          <p:cNvPr id="12" name="Picture 11" descr="Company name&#10;&#10;Description automatically generated">
            <a:extLst>
              <a:ext uri="{FF2B5EF4-FFF2-40B4-BE49-F238E27FC236}">
                <a16:creationId xmlns:a16="http://schemas.microsoft.com/office/drawing/2014/main" id="{1BCA44A0-0B0C-4650-AAA0-EE2E5D7FB9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0665" y="2845335"/>
            <a:ext cx="1910629" cy="1450663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8762AAB9-C1EE-42F4-AFC5-FE62A03E04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87974" y="3069197"/>
            <a:ext cx="2857500" cy="1143000"/>
          </a:xfrm>
          <a:prstGeom prst="rect">
            <a:avLst/>
          </a:prstGeom>
        </p:spPr>
      </p:pic>
      <p:pic>
        <p:nvPicPr>
          <p:cNvPr id="20" name="Picture 19" descr="Text&#10;&#10;Description automatically generated">
            <a:extLst>
              <a:ext uri="{FF2B5EF4-FFF2-40B4-BE49-F238E27FC236}">
                <a16:creationId xmlns:a16="http://schemas.microsoft.com/office/drawing/2014/main" id="{A5B8999C-5C8D-435B-B2E8-CABA052A36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3318" y="4621135"/>
            <a:ext cx="3862119" cy="929232"/>
          </a:xfrm>
          <a:prstGeom prst="rect">
            <a:avLst/>
          </a:prstGeom>
        </p:spPr>
      </p:pic>
      <p:pic>
        <p:nvPicPr>
          <p:cNvPr id="24" name="Picture 23" descr="Text&#10;&#10;Description automatically generated">
            <a:extLst>
              <a:ext uri="{FF2B5EF4-FFF2-40B4-BE49-F238E27FC236}">
                <a16:creationId xmlns:a16="http://schemas.microsoft.com/office/drawing/2014/main" id="{F9FF300B-14D8-40C9-BFDC-D0FB01001AE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46883" y="4425124"/>
            <a:ext cx="2539682" cy="952381"/>
          </a:xfrm>
          <a:prstGeom prst="rect">
            <a:avLst/>
          </a:prstGeom>
        </p:spPr>
      </p:pic>
      <p:pic>
        <p:nvPicPr>
          <p:cNvPr id="28" name="Picture 27" descr="Logo&#10;&#10;Description automatically generated">
            <a:extLst>
              <a:ext uri="{FF2B5EF4-FFF2-40B4-BE49-F238E27FC236}">
                <a16:creationId xmlns:a16="http://schemas.microsoft.com/office/drawing/2014/main" id="{515256BC-FCD1-4E6D-BD94-E18328E80B0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67380" y="4615600"/>
            <a:ext cx="2539682" cy="761905"/>
          </a:xfrm>
          <a:prstGeom prst="rect">
            <a:avLst/>
          </a:prstGeom>
        </p:spPr>
      </p:pic>
      <p:pic>
        <p:nvPicPr>
          <p:cNvPr id="34" name="Picture 33" descr="Logo&#10;&#10;Description automatically generated with low confidence">
            <a:extLst>
              <a:ext uri="{FF2B5EF4-FFF2-40B4-BE49-F238E27FC236}">
                <a16:creationId xmlns:a16="http://schemas.microsoft.com/office/drawing/2014/main" id="{0A0A9DCD-0C3D-4395-AAEA-05B6B243BA7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3727" b="14021"/>
          <a:stretch/>
        </p:blipFill>
        <p:spPr>
          <a:xfrm>
            <a:off x="8867383" y="2985397"/>
            <a:ext cx="1813952" cy="131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8646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1914C-82B6-4CD3-9BD0-0F4C5DE70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143A69"/>
                </a:solidFill>
                <a:latin typeface="Oswald" pitchFamily="2" charset="77"/>
              </a:rPr>
              <a:t>SOURCES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AC6626-3916-4754-B445-9CB2921503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8375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sz="1700" baseline="30000" dirty="0">
                <a:solidFill>
                  <a:srgbClr val="000000"/>
                </a:solidFill>
                <a:effectLst/>
                <a:latin typeface="Libre Franklin" pitchFamily="2" charset="0"/>
                <a:ea typeface="SimSun" panose="02010600030101010101" pitchFamily="2" charset="-122"/>
              </a:rPr>
              <a:t>1 </a:t>
            </a:r>
            <a:r>
              <a:rPr lang="en-US" sz="1700" u="sng" dirty="0">
                <a:solidFill>
                  <a:srgbClr val="000000"/>
                </a:solidFill>
                <a:effectLst/>
                <a:latin typeface="Libre Franklin" pitchFamily="2" charset="0"/>
                <a:ea typeface="SimSun" panose="02010600030101010101" pitchFamily="2" charset="-122"/>
                <a:hlinkClick r:id="rId3"/>
              </a:rPr>
              <a:t>https://www.gartner.com/en/human-resources/role/learning-development</a:t>
            </a:r>
            <a:endParaRPr lang="en-US" sz="1700" u="sng" dirty="0">
              <a:solidFill>
                <a:srgbClr val="000000"/>
              </a:solidFill>
              <a:effectLst/>
              <a:latin typeface="Libre Franklin" pitchFamily="2" charset="0"/>
              <a:ea typeface="SimSun" panose="02010600030101010101" pitchFamily="2" charset="-122"/>
            </a:endParaRPr>
          </a:p>
          <a:p>
            <a:r>
              <a:rPr lang="en-US" sz="1700" baseline="30000" dirty="0">
                <a:solidFill>
                  <a:srgbClr val="000000"/>
                </a:solidFill>
                <a:latin typeface="Libre Franklin" pitchFamily="2" charset="0"/>
                <a:ea typeface="SimSun" panose="02010600030101010101" pitchFamily="2" charset="-122"/>
              </a:rPr>
              <a:t>2</a:t>
            </a:r>
            <a:r>
              <a:rPr lang="en-US" sz="1700" dirty="0">
                <a:solidFill>
                  <a:srgbClr val="000000"/>
                </a:solidFill>
                <a:latin typeface="Libre Franklin" pitchFamily="2" charset="0"/>
                <a:ea typeface="SimSun" panose="02010600030101010101" pitchFamily="2" charset="-122"/>
              </a:rPr>
              <a:t> </a:t>
            </a:r>
            <a:r>
              <a:rPr lang="en-US" sz="1700" u="sng" dirty="0">
                <a:solidFill>
                  <a:srgbClr val="000000"/>
                </a:solidFill>
                <a:effectLst/>
                <a:latin typeface="Libre Franklin" pitchFamily="2" charset="0"/>
                <a:ea typeface="SimSun" panose="02010600030101010101" pitchFamily="2" charset="-122"/>
                <a:hlinkClick r:id="rId4"/>
              </a:rPr>
              <a:t>https://goremotely.net/blog/millennials-in-the-workplace/</a:t>
            </a:r>
            <a:endParaRPr lang="en-US" sz="1700" dirty="0">
              <a:solidFill>
                <a:srgbClr val="000000"/>
              </a:solidFill>
              <a:latin typeface="Libre Franklin" pitchFamily="2" charset="0"/>
              <a:ea typeface="SimSun" panose="02010600030101010101" pitchFamily="2" charset="-122"/>
            </a:endParaRPr>
          </a:p>
          <a:p>
            <a:r>
              <a:rPr lang="en-US" sz="1700" baseline="30000" dirty="0">
                <a:solidFill>
                  <a:srgbClr val="000000"/>
                </a:solidFill>
                <a:effectLst/>
                <a:latin typeface="Libre Franklin" pitchFamily="2" charset="0"/>
                <a:ea typeface="SimSun" panose="02010600030101010101" pitchFamily="2" charset="-122"/>
              </a:rPr>
              <a:t>3</a:t>
            </a:r>
            <a:r>
              <a:rPr lang="en-US" sz="1700" dirty="0">
                <a:solidFill>
                  <a:srgbClr val="000000"/>
                </a:solidFill>
                <a:effectLst/>
                <a:latin typeface="Libre Franklin" pitchFamily="2" charset="0"/>
                <a:ea typeface="SimSun" panose="02010600030101010101" pitchFamily="2" charset="-122"/>
              </a:rPr>
              <a:t> </a:t>
            </a:r>
            <a:r>
              <a:rPr lang="en-US" sz="1700" dirty="0">
                <a:solidFill>
                  <a:srgbClr val="000000"/>
                </a:solidFill>
                <a:effectLst/>
                <a:latin typeface="Libre Franklin" pitchFamily="2" charset="0"/>
                <a:ea typeface="SimSun" panose="02010600030101010101" pitchFamily="2" charset="-122"/>
                <a:hlinkClick r:id="rId5"/>
              </a:rPr>
              <a:t>https://chiefexecutive.net/closing-the-tech-skills-gap-3-key-factors-for-ceos-to-consider/</a:t>
            </a:r>
            <a:endParaRPr lang="en-US" sz="1700" dirty="0">
              <a:solidFill>
                <a:srgbClr val="000000"/>
              </a:solidFill>
              <a:effectLst/>
              <a:latin typeface="Libre Franklin" pitchFamily="2" charset="0"/>
              <a:ea typeface="SimSun" panose="02010600030101010101" pitchFamily="2" charset="-122"/>
            </a:endParaRPr>
          </a:p>
          <a:p>
            <a:r>
              <a:rPr lang="en-US" sz="1700" baseline="30000" dirty="0">
                <a:solidFill>
                  <a:srgbClr val="000000"/>
                </a:solidFill>
                <a:latin typeface="Libre Franklin" pitchFamily="2" charset="0"/>
                <a:ea typeface="SimSun" panose="02010600030101010101" pitchFamily="2" charset="-122"/>
              </a:rPr>
              <a:t>4</a:t>
            </a:r>
            <a:r>
              <a:rPr lang="en-US" sz="1700" dirty="0">
                <a:solidFill>
                  <a:srgbClr val="000000"/>
                </a:solidFill>
                <a:latin typeface="Libre Franklin" pitchFamily="2" charset="0"/>
                <a:ea typeface="SimSun" panose="02010600030101010101" pitchFamily="2" charset="-122"/>
              </a:rPr>
              <a:t> </a:t>
            </a:r>
            <a:r>
              <a:rPr lang="en-US" sz="1700" dirty="0">
                <a:solidFill>
                  <a:srgbClr val="000000"/>
                </a:solidFill>
                <a:latin typeface="Libre Franklin" pitchFamily="2" charset="0"/>
                <a:ea typeface="SimSun" panose="02010600030101010101" pitchFamily="2" charset="-122"/>
                <a:hlinkClick r:id="rId6"/>
              </a:rPr>
              <a:t>https://constructionblog.autodesk.com/bim-strategy/</a:t>
            </a:r>
            <a:endParaRPr lang="en-US" sz="1700" dirty="0">
              <a:solidFill>
                <a:srgbClr val="000000"/>
              </a:solidFill>
              <a:latin typeface="Libre Franklin" pitchFamily="2" charset="0"/>
              <a:ea typeface="SimSun" panose="02010600030101010101" pitchFamily="2" charset="-122"/>
            </a:endParaRPr>
          </a:p>
          <a:p>
            <a:r>
              <a:rPr lang="en-US" sz="1700" baseline="30000" dirty="0">
                <a:solidFill>
                  <a:srgbClr val="000000"/>
                </a:solidFill>
                <a:effectLst/>
                <a:latin typeface="Libre Franklin" pitchFamily="2" charset="0"/>
                <a:ea typeface="SimSun" panose="02010600030101010101" pitchFamily="2" charset="-122"/>
              </a:rPr>
              <a:t>5</a:t>
            </a:r>
            <a:r>
              <a:rPr lang="en-US" sz="1700" dirty="0">
                <a:solidFill>
                  <a:srgbClr val="000000"/>
                </a:solidFill>
                <a:effectLst/>
                <a:latin typeface="Libre Franklin" pitchFamily="2" charset="0"/>
                <a:ea typeface="SimSun" panose="02010600030101010101" pitchFamily="2" charset="-122"/>
              </a:rPr>
              <a:t> </a:t>
            </a:r>
            <a:r>
              <a:rPr lang="en-US" sz="1700" dirty="0">
                <a:solidFill>
                  <a:srgbClr val="000000"/>
                </a:solidFill>
                <a:effectLst/>
                <a:latin typeface="Libre Franklin" pitchFamily="2" charset="0"/>
                <a:ea typeface="SimSun" panose="02010600030101010101" pitchFamily="2" charset="-122"/>
                <a:hlinkClick r:id="rId7"/>
              </a:rPr>
              <a:t>https://www2.deloitte.com/content/dam/insights/us/articles/6935_2021-HC-Trends/di_human-capital-trends.pdf</a:t>
            </a:r>
            <a:endParaRPr lang="en-US" sz="1700" dirty="0">
              <a:solidFill>
                <a:srgbClr val="000000"/>
              </a:solidFill>
              <a:effectLst/>
              <a:latin typeface="Libre Franklin" pitchFamily="2" charset="0"/>
              <a:ea typeface="SimSun" panose="02010600030101010101" pitchFamily="2" charset="-122"/>
            </a:endParaRPr>
          </a:p>
          <a:p>
            <a:r>
              <a:rPr lang="en-US" sz="1700" baseline="30000" dirty="0">
                <a:solidFill>
                  <a:srgbClr val="000000"/>
                </a:solidFill>
                <a:latin typeface="Libre Franklin" pitchFamily="2" charset="0"/>
                <a:ea typeface="SimSun" panose="02010600030101010101" pitchFamily="2" charset="-122"/>
              </a:rPr>
              <a:t>6</a:t>
            </a:r>
            <a:r>
              <a:rPr lang="en-US" sz="1700" dirty="0">
                <a:solidFill>
                  <a:srgbClr val="000000"/>
                </a:solidFill>
                <a:latin typeface="Libre Franklin" pitchFamily="2" charset="0"/>
                <a:ea typeface="SimSun" panose="02010600030101010101" pitchFamily="2" charset="-122"/>
              </a:rPr>
              <a:t> </a:t>
            </a:r>
            <a:r>
              <a:rPr lang="en-US" sz="1700" dirty="0">
                <a:solidFill>
                  <a:srgbClr val="000000"/>
                </a:solidFill>
                <a:latin typeface="Libre Franklin" pitchFamily="2" charset="0"/>
                <a:ea typeface="SimSun" panose="02010600030101010101" pitchFamily="2" charset="-122"/>
                <a:hlinkClick r:id="rId8"/>
              </a:rPr>
              <a:t>https://www2.deloitte.com/us/en/insights/focus/human-capital-trends/2020/knowledge-management-strategy.html</a:t>
            </a:r>
            <a:endParaRPr lang="en-US" sz="1700" dirty="0">
              <a:solidFill>
                <a:srgbClr val="000000"/>
              </a:solidFill>
              <a:latin typeface="Libre Franklin" pitchFamily="2" charset="0"/>
              <a:ea typeface="SimSun" panose="02010600030101010101" pitchFamily="2" charset="-122"/>
            </a:endParaRPr>
          </a:p>
          <a:p>
            <a:r>
              <a:rPr lang="en-US" sz="1700" baseline="30000" dirty="0">
                <a:solidFill>
                  <a:srgbClr val="000000"/>
                </a:solidFill>
                <a:effectLst/>
                <a:latin typeface="Libre Franklin" pitchFamily="2" charset="0"/>
                <a:ea typeface="SimSun" panose="02010600030101010101" pitchFamily="2" charset="-122"/>
              </a:rPr>
              <a:t>7</a:t>
            </a:r>
            <a:r>
              <a:rPr lang="en-US" sz="1700" dirty="0">
                <a:solidFill>
                  <a:srgbClr val="000000"/>
                </a:solidFill>
                <a:effectLst/>
                <a:latin typeface="Libre Franklin" pitchFamily="2" charset="0"/>
                <a:ea typeface="SimSun" panose="02010600030101010101" pitchFamily="2" charset="-122"/>
              </a:rPr>
              <a:t> </a:t>
            </a:r>
            <a:r>
              <a:rPr lang="en-US" sz="1700" dirty="0">
                <a:solidFill>
                  <a:srgbClr val="000000"/>
                </a:solidFill>
                <a:effectLst/>
                <a:latin typeface="Libre Franklin" pitchFamily="2" charset="0"/>
                <a:ea typeface="SimSun" panose="02010600030101010101" pitchFamily="2" charset="-122"/>
                <a:hlinkClick r:id="rId9"/>
              </a:rPr>
              <a:t>https://devada.com/expert-tips-how-to-ease-the-cost-of-knowledge-loss-from-employee-turnover/#:~:text=According%20to%20recent%20data%20from,can%20be%20calculated%20at%20%24100%2C000!</a:t>
            </a:r>
            <a:endParaRPr lang="en-US" sz="1700" dirty="0">
              <a:solidFill>
                <a:srgbClr val="000000"/>
              </a:solidFill>
              <a:effectLst/>
              <a:latin typeface="Libre Franklin" pitchFamily="2" charset="0"/>
              <a:ea typeface="SimSun" panose="02010600030101010101" pitchFamily="2" charset="-122"/>
            </a:endParaRPr>
          </a:p>
          <a:p>
            <a:r>
              <a:rPr lang="en-US" sz="1700" baseline="30000" dirty="0">
                <a:solidFill>
                  <a:srgbClr val="000000"/>
                </a:solidFill>
                <a:latin typeface="Libre Franklin" pitchFamily="2" charset="0"/>
                <a:ea typeface="SimSun" panose="02010600030101010101" pitchFamily="2" charset="-122"/>
              </a:rPr>
              <a:t>8</a:t>
            </a:r>
            <a:r>
              <a:rPr lang="en-US" sz="1700" dirty="0">
                <a:solidFill>
                  <a:srgbClr val="000000"/>
                </a:solidFill>
                <a:latin typeface="Libre Franklin" pitchFamily="2" charset="0"/>
                <a:ea typeface="SimSun" panose="02010600030101010101" pitchFamily="2" charset="-122"/>
              </a:rPr>
              <a:t> </a:t>
            </a:r>
            <a:r>
              <a:rPr lang="en-US" sz="1700" dirty="0">
                <a:solidFill>
                  <a:srgbClr val="000000"/>
                </a:solidFill>
                <a:latin typeface="Libre Franklin" pitchFamily="2" charset="0"/>
                <a:ea typeface="SimSun" panose="02010600030101010101" pitchFamily="2" charset="-122"/>
                <a:hlinkClick r:id="rId10"/>
              </a:rPr>
              <a:t>http://pages.coveo.com/rs/coveo/images/IDC-Coveo-white-paper-248821.pdf</a:t>
            </a:r>
            <a:endParaRPr lang="en-US" sz="1700" dirty="0">
              <a:solidFill>
                <a:srgbClr val="000000"/>
              </a:solidFill>
              <a:latin typeface="Libre Franklin" pitchFamily="2" charset="0"/>
              <a:ea typeface="SimSun" panose="02010600030101010101" pitchFamily="2" charset="-122"/>
            </a:endParaRPr>
          </a:p>
          <a:p>
            <a:r>
              <a:rPr lang="en-US" sz="1700" baseline="30000" dirty="0">
                <a:solidFill>
                  <a:srgbClr val="000000"/>
                </a:solidFill>
                <a:effectLst/>
                <a:latin typeface="Libre Franklin" pitchFamily="2" charset="0"/>
                <a:ea typeface="SimSun" panose="02010600030101010101" pitchFamily="2" charset="-122"/>
              </a:rPr>
              <a:t>9</a:t>
            </a:r>
            <a:r>
              <a:rPr lang="en-US" sz="1700" dirty="0">
                <a:solidFill>
                  <a:srgbClr val="000000"/>
                </a:solidFill>
                <a:effectLst/>
                <a:latin typeface="Libre Franklin" pitchFamily="2" charset="0"/>
                <a:ea typeface="SimSun" panose="02010600030101010101" pitchFamily="2" charset="-122"/>
              </a:rPr>
              <a:t> </a:t>
            </a:r>
            <a:r>
              <a:rPr lang="en-US" sz="1700" dirty="0">
                <a:solidFill>
                  <a:srgbClr val="000000"/>
                </a:solidFill>
                <a:effectLst/>
                <a:latin typeface="Libre Franklin" pitchFamily="2" charset="0"/>
                <a:ea typeface="SimSun" panose="02010600030101010101" pitchFamily="2" charset="-122"/>
                <a:hlinkClick r:id="rId11"/>
              </a:rPr>
              <a:t>https://www.gallup.com/workplace/231668/dismal-employee-engagement-sign-global-mismanagement.aspx</a:t>
            </a:r>
            <a:endParaRPr lang="en-US" sz="1700" dirty="0">
              <a:solidFill>
                <a:srgbClr val="000000"/>
              </a:solidFill>
              <a:effectLst/>
              <a:latin typeface="Libre Franklin" pitchFamily="2" charset="0"/>
              <a:ea typeface="SimSun" panose="02010600030101010101" pitchFamily="2" charset="-122"/>
            </a:endParaRPr>
          </a:p>
          <a:p>
            <a:r>
              <a:rPr lang="en-US" sz="1700" baseline="30000" dirty="0">
                <a:solidFill>
                  <a:srgbClr val="000000"/>
                </a:solidFill>
                <a:latin typeface="Libre Franklin" pitchFamily="2" charset="0"/>
                <a:ea typeface="SimSun" panose="02010600030101010101" pitchFamily="2" charset="-122"/>
              </a:rPr>
              <a:t>10 </a:t>
            </a:r>
            <a:r>
              <a:rPr lang="en-US" sz="1700" dirty="0">
                <a:solidFill>
                  <a:srgbClr val="000000"/>
                </a:solidFill>
                <a:latin typeface="Libre Franklin" pitchFamily="2" charset="0"/>
                <a:ea typeface="SimSun" panose="02010600030101010101" pitchFamily="2" charset="-122"/>
                <a:hlinkClick r:id="rId12"/>
              </a:rPr>
              <a:t>https://www.ultimatesoftware.com/happywork</a:t>
            </a:r>
            <a:endParaRPr lang="en-US" sz="1700" dirty="0">
              <a:solidFill>
                <a:srgbClr val="000000"/>
              </a:solidFill>
              <a:effectLst/>
              <a:latin typeface="Libre Franklin" pitchFamily="2" charset="0"/>
              <a:ea typeface="SimSun" panose="02010600030101010101" pitchFamily="2" charset="-122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4437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0CE45E7-F2A7-4942-904B-803D6125E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537" y="250224"/>
            <a:ext cx="10088910" cy="1325563"/>
          </a:xfrm>
        </p:spPr>
        <p:txBody>
          <a:bodyPr>
            <a:noAutofit/>
          </a:bodyPr>
          <a:lstStyle/>
          <a:p>
            <a:pPr marL="0" indent="0"/>
            <a:br>
              <a:rPr lang="en-US" dirty="0">
                <a:solidFill>
                  <a:srgbClr val="143A69"/>
                </a:solidFill>
                <a:latin typeface="Oswald" pitchFamily="2" charset="77"/>
              </a:rPr>
            </a:br>
            <a:r>
              <a:rPr lang="en-US" dirty="0">
                <a:solidFill>
                  <a:srgbClr val="143A69"/>
                </a:solidFill>
                <a:latin typeface="Oswald" pitchFamily="2" charset="77"/>
              </a:rPr>
              <a:t>ACCESS PINNACLE </a:t>
            </a:r>
            <a:r>
              <a:rPr lang="en-US" dirty="0">
                <a:solidFill>
                  <a:srgbClr val="E3B428"/>
                </a:solidFill>
                <a:latin typeface="Oswald" pitchFamily="2" charset="77"/>
              </a:rPr>
              <a:t>ANYWHERE</a:t>
            </a:r>
            <a:br>
              <a:rPr lang="en-US" dirty="0">
                <a:solidFill>
                  <a:srgbClr val="FFD006"/>
                </a:solidFill>
                <a:latin typeface="Oswald" pitchFamily="2" charset="77"/>
              </a:rPr>
            </a:br>
            <a:endParaRPr lang="en-US" dirty="0">
              <a:solidFill>
                <a:srgbClr val="143A69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3AE24FF-6D9F-4BD4-BE45-D3F0D64EEF78}"/>
              </a:ext>
            </a:extLst>
          </p:cNvPr>
          <p:cNvGrpSpPr/>
          <p:nvPr/>
        </p:nvGrpSpPr>
        <p:grpSpPr>
          <a:xfrm>
            <a:off x="1820235" y="2626631"/>
            <a:ext cx="1296590" cy="1604738"/>
            <a:chOff x="1997217" y="1993471"/>
            <a:chExt cx="1296590" cy="1604738"/>
          </a:xfrm>
        </p:grpSpPr>
        <p:sp>
          <p:nvSpPr>
            <p:cNvPr id="6" name="Content Placeholder 4">
              <a:extLst>
                <a:ext uri="{FF2B5EF4-FFF2-40B4-BE49-F238E27FC236}">
                  <a16:creationId xmlns:a16="http://schemas.microsoft.com/office/drawing/2014/main" id="{4EB4A9F2-A893-B346-9DCD-044A67391504}"/>
                </a:ext>
              </a:extLst>
            </p:cNvPr>
            <p:cNvSpPr txBox="1">
              <a:spLocks/>
            </p:cNvSpPr>
            <p:nvPr/>
          </p:nvSpPr>
          <p:spPr>
            <a:xfrm>
              <a:off x="1997217" y="3259791"/>
              <a:ext cx="1296590" cy="33841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28600" marR="0" lvl="0" indent="-22860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Blip>
                  <a:blip r:embed="rId3"/>
                </a:buBlip>
                <a:tabLst/>
                <a:defRPr/>
              </a:pP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itchFamily="2" charset="77"/>
                  <a:ea typeface="+mn-ea"/>
                  <a:cs typeface="+mn-cs"/>
                </a:rPr>
                <a:t>Work</a:t>
              </a:r>
            </a:p>
            <a:p>
              <a:pPr marL="228600" marR="0" lvl="0" indent="-22860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Blip>
                  <a:blip r:embed="rId3"/>
                </a:buBlip>
                <a:tabLst/>
                <a:defRPr/>
              </a:pP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  <a:p>
              <a:pPr marL="228600" marR="0" lvl="0" indent="-22860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Blip>
                  <a:blip r:embed="rId3"/>
                </a:buBlip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  <p:pic>
          <p:nvPicPr>
            <p:cNvPr id="9" name="Graphic 8" descr="Building">
              <a:extLst>
                <a:ext uri="{FF2B5EF4-FFF2-40B4-BE49-F238E27FC236}">
                  <a16:creationId xmlns:a16="http://schemas.microsoft.com/office/drawing/2014/main" id="{AC0D2C20-FFE8-4531-91E2-0E0456EF35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085707" y="1993471"/>
              <a:ext cx="1119609" cy="1134117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05FFC9A-E6E2-4689-99D0-3E6D9EB1F4B0}"/>
              </a:ext>
            </a:extLst>
          </p:cNvPr>
          <p:cNvGrpSpPr/>
          <p:nvPr/>
        </p:nvGrpSpPr>
        <p:grpSpPr>
          <a:xfrm>
            <a:off x="5138624" y="2626631"/>
            <a:ext cx="1296590" cy="1604738"/>
            <a:chOff x="5138624" y="1993471"/>
            <a:chExt cx="1296590" cy="1604738"/>
          </a:xfrm>
        </p:grpSpPr>
        <p:sp>
          <p:nvSpPr>
            <p:cNvPr id="7" name="Content Placeholder 4">
              <a:extLst>
                <a:ext uri="{FF2B5EF4-FFF2-40B4-BE49-F238E27FC236}">
                  <a16:creationId xmlns:a16="http://schemas.microsoft.com/office/drawing/2014/main" id="{58F4DE9B-BE7E-43AD-B32B-201DEDCFCC2D}"/>
                </a:ext>
              </a:extLst>
            </p:cNvPr>
            <p:cNvSpPr txBox="1">
              <a:spLocks/>
            </p:cNvSpPr>
            <p:nvPr/>
          </p:nvSpPr>
          <p:spPr>
            <a:xfrm>
              <a:off x="5138624" y="3259791"/>
              <a:ext cx="1296590" cy="33841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28600" marR="0" lvl="0" indent="-22860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Blip>
                  <a:blip r:embed="rId3"/>
                </a:buBlip>
                <a:tabLst/>
                <a:defRPr/>
              </a:pPr>
              <a:r>
                <a:rPr lang="en-US" sz="2200" dirty="0">
                  <a:solidFill>
                    <a:prstClr val="black"/>
                  </a:solidFill>
                  <a:latin typeface="Montserrat" pitchFamily="2" charset="77"/>
                </a:rPr>
                <a:t>Home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  <a:p>
              <a:pPr marL="228600" marR="0" lvl="0" indent="-22860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Blip>
                  <a:blip r:embed="rId3"/>
                </a:buBlip>
                <a:tabLst/>
                <a:defRPr/>
              </a:pP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  <a:p>
              <a:pPr marL="228600" marR="0" lvl="0" indent="-22860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Blip>
                  <a:blip r:embed="rId3"/>
                </a:buBlip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  <p:pic>
          <p:nvPicPr>
            <p:cNvPr id="10" name="Graphic 9" descr="House">
              <a:extLst>
                <a:ext uri="{FF2B5EF4-FFF2-40B4-BE49-F238E27FC236}">
                  <a16:creationId xmlns:a16="http://schemas.microsoft.com/office/drawing/2014/main" id="{BBE0C736-7E25-427A-8523-8C406B1CE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227115" y="1993471"/>
              <a:ext cx="1119610" cy="1134119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2CE441F-9364-4A29-9D20-6C6FED74C88F}"/>
              </a:ext>
            </a:extLst>
          </p:cNvPr>
          <p:cNvGrpSpPr/>
          <p:nvPr/>
        </p:nvGrpSpPr>
        <p:grpSpPr>
          <a:xfrm>
            <a:off x="8280031" y="2626631"/>
            <a:ext cx="1296590" cy="1602908"/>
            <a:chOff x="8280031" y="1995301"/>
            <a:chExt cx="1296590" cy="1602908"/>
          </a:xfrm>
        </p:grpSpPr>
        <p:sp>
          <p:nvSpPr>
            <p:cNvPr id="8" name="Content Placeholder 4">
              <a:extLst>
                <a:ext uri="{FF2B5EF4-FFF2-40B4-BE49-F238E27FC236}">
                  <a16:creationId xmlns:a16="http://schemas.microsoft.com/office/drawing/2014/main" id="{0AACF436-9B18-4D59-89C8-8E2F1DFE9ECC}"/>
                </a:ext>
              </a:extLst>
            </p:cNvPr>
            <p:cNvSpPr txBox="1">
              <a:spLocks/>
            </p:cNvSpPr>
            <p:nvPr/>
          </p:nvSpPr>
          <p:spPr>
            <a:xfrm>
              <a:off x="8280031" y="3259791"/>
              <a:ext cx="1296590" cy="33841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85000"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28600" marR="0" lvl="0" indent="-22860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Blip>
                  <a:blip r:embed="rId3"/>
                </a:buBlip>
                <a:tabLst/>
                <a:defRPr/>
              </a:pPr>
              <a:r>
                <a:rPr lang="en-US" sz="2200" dirty="0">
                  <a:solidFill>
                    <a:prstClr val="black"/>
                  </a:solidFill>
                  <a:latin typeface="Montserrat" pitchFamily="2" charset="77"/>
                </a:rPr>
                <a:t>Mobile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  <a:p>
              <a:pPr marL="228600" marR="0" lvl="0" indent="-22860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Blip>
                  <a:blip r:embed="rId3"/>
                </a:buBlip>
                <a:tabLst/>
                <a:defRPr/>
              </a:pP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  <a:p>
              <a:pPr marL="228600" marR="0" lvl="0" indent="-22860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Blip>
                  <a:blip r:embed="rId3"/>
                </a:buBlip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  <p:pic>
          <p:nvPicPr>
            <p:cNvPr id="11" name="Graphic 10" descr="Smart Phone">
              <a:extLst>
                <a:ext uri="{FF2B5EF4-FFF2-40B4-BE49-F238E27FC236}">
                  <a16:creationId xmlns:a16="http://schemas.microsoft.com/office/drawing/2014/main" id="{D4835987-D39A-47E6-AA4C-859F6619B59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368524" y="1995301"/>
              <a:ext cx="1119609" cy="11341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568305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0CE45E7-F2A7-4942-904B-803D6125E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537" y="250224"/>
            <a:ext cx="10088910" cy="1325563"/>
          </a:xfrm>
        </p:spPr>
        <p:txBody>
          <a:bodyPr>
            <a:noAutofit/>
          </a:bodyPr>
          <a:lstStyle/>
          <a:p>
            <a:pPr marL="0" indent="0"/>
            <a:br>
              <a:rPr lang="en-US" dirty="0">
                <a:solidFill>
                  <a:srgbClr val="143A69"/>
                </a:solidFill>
                <a:latin typeface="Oswald" pitchFamily="2" charset="77"/>
              </a:rPr>
            </a:br>
            <a:r>
              <a:rPr lang="en-US" dirty="0">
                <a:solidFill>
                  <a:srgbClr val="143A69"/>
                </a:solidFill>
                <a:latin typeface="Oswald" pitchFamily="2" charset="77"/>
              </a:rPr>
              <a:t>WHAT’S </a:t>
            </a:r>
            <a:r>
              <a:rPr lang="en-US" dirty="0">
                <a:solidFill>
                  <a:srgbClr val="E3B428"/>
                </a:solidFill>
                <a:latin typeface="Oswald" pitchFamily="2" charset="77"/>
              </a:rPr>
              <a:t>NEXT</a:t>
            </a:r>
            <a:br>
              <a:rPr lang="en-US" dirty="0">
                <a:solidFill>
                  <a:srgbClr val="FFD006"/>
                </a:solidFill>
                <a:latin typeface="Oswald" pitchFamily="2" charset="77"/>
              </a:rPr>
            </a:br>
            <a:endParaRPr lang="en-US" dirty="0">
              <a:solidFill>
                <a:srgbClr val="143A69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25108C3-305D-474F-8E79-09EB09234FD0}"/>
              </a:ext>
            </a:extLst>
          </p:cNvPr>
          <p:cNvSpPr/>
          <p:nvPr/>
        </p:nvSpPr>
        <p:spPr bwMode="auto">
          <a:xfrm>
            <a:off x="652619" y="2234465"/>
            <a:ext cx="2932377" cy="2940643"/>
          </a:xfrm>
          <a:prstGeom prst="rect">
            <a:avLst/>
          </a:prstGeom>
          <a:noFill/>
          <a:ln w="3175" cap="flat" cmpd="sng" algn="ctr">
            <a:solidFill>
              <a:srgbClr val="FDC01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400" b="1" dirty="0">
                <a:latin typeface="Arial Narrow" panose="020B0606020202030204" pitchFamily="34" charset="0"/>
              </a:rPr>
              <a:t>Complete Pinnacle Series Browser Learning Path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BEB0D53-3BE9-42DB-97CC-B79475C973AC}"/>
              </a:ext>
            </a:extLst>
          </p:cNvPr>
          <p:cNvSpPr/>
          <p:nvPr/>
        </p:nvSpPr>
        <p:spPr bwMode="auto">
          <a:xfrm>
            <a:off x="4533758" y="2234466"/>
            <a:ext cx="2932377" cy="2940642"/>
          </a:xfrm>
          <a:prstGeom prst="rect">
            <a:avLst/>
          </a:prstGeom>
          <a:noFill/>
          <a:ln w="3175" cap="flat" cmpd="sng" algn="ctr">
            <a:solidFill>
              <a:srgbClr val="FDC01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400" b="1" dirty="0">
                <a:latin typeface="Arial Narrow" panose="020B0606020202030204" pitchFamily="34" charset="0"/>
              </a:rPr>
              <a:t>Review Public content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B0D5A6D-06D1-4F58-808D-66F1B3159870}"/>
              </a:ext>
            </a:extLst>
          </p:cNvPr>
          <p:cNvSpPr/>
          <p:nvPr/>
        </p:nvSpPr>
        <p:spPr bwMode="auto">
          <a:xfrm>
            <a:off x="8421423" y="2234464"/>
            <a:ext cx="2932377" cy="2940643"/>
          </a:xfrm>
          <a:prstGeom prst="rect">
            <a:avLst/>
          </a:prstGeom>
          <a:noFill/>
          <a:ln w="3175" cap="flat" cmpd="sng" algn="ctr">
            <a:solidFill>
              <a:srgbClr val="FDC01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400" b="1" dirty="0">
                <a:latin typeface="Arial Narrow" panose="020B0606020202030204" pitchFamily="34" charset="0"/>
              </a:rPr>
              <a:t>Download the Pinnacle User Tools from Software Center</a:t>
            </a:r>
          </a:p>
        </p:txBody>
      </p:sp>
      <p:pic>
        <p:nvPicPr>
          <p:cNvPr id="17" name="Graphic 16" descr="Books">
            <a:extLst>
              <a:ext uri="{FF2B5EF4-FFF2-40B4-BE49-F238E27FC236}">
                <a16:creationId xmlns:a16="http://schemas.microsoft.com/office/drawing/2014/main" id="{4BFC838C-D29E-424F-8FA5-F4818BF16E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62093" y="1774595"/>
            <a:ext cx="914400" cy="914400"/>
          </a:xfrm>
          <a:prstGeom prst="rect">
            <a:avLst/>
          </a:prstGeom>
        </p:spPr>
      </p:pic>
      <p:pic>
        <p:nvPicPr>
          <p:cNvPr id="19" name="Graphic 18" descr="Lightbulb">
            <a:extLst>
              <a:ext uri="{FF2B5EF4-FFF2-40B4-BE49-F238E27FC236}">
                <a16:creationId xmlns:a16="http://schemas.microsoft.com/office/drawing/2014/main" id="{A6284DA3-E496-474B-AE0D-E526782F1D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95404" y="1851959"/>
            <a:ext cx="914400" cy="914400"/>
          </a:xfrm>
          <a:prstGeom prst="rect">
            <a:avLst/>
          </a:prstGeom>
        </p:spPr>
      </p:pic>
      <p:pic>
        <p:nvPicPr>
          <p:cNvPr id="20" name="Graphic 19" descr="Checklist">
            <a:extLst>
              <a:ext uri="{FF2B5EF4-FFF2-40B4-BE49-F238E27FC236}">
                <a16:creationId xmlns:a16="http://schemas.microsoft.com/office/drawing/2014/main" id="{0C7552C4-8034-46AE-9D25-07337B864F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479018" y="1758273"/>
            <a:ext cx="1027106" cy="1008086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4C289741-AD99-491B-BA52-FCF67D0A6E98}"/>
              </a:ext>
            </a:extLst>
          </p:cNvPr>
          <p:cNvGrpSpPr/>
          <p:nvPr/>
        </p:nvGrpSpPr>
        <p:grpSpPr>
          <a:xfrm>
            <a:off x="3543792" y="3030695"/>
            <a:ext cx="1080180" cy="1055078"/>
            <a:chOff x="4471823" y="4012752"/>
            <a:chExt cx="678778" cy="675514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65040C53-53B3-4C1A-856C-D8E1C64BB379}"/>
                </a:ext>
              </a:extLst>
            </p:cNvPr>
            <p:cNvSpPr/>
            <p:nvPr/>
          </p:nvSpPr>
          <p:spPr bwMode="auto">
            <a:xfrm>
              <a:off x="4471823" y="4012752"/>
              <a:ext cx="678778" cy="675514"/>
            </a:xfrm>
            <a:prstGeom prst="ellipse">
              <a:avLst/>
            </a:prstGeom>
            <a:solidFill>
              <a:srgbClr val="FDC01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7AE3683-3968-489B-B461-1FAB42649BDB}"/>
                </a:ext>
              </a:extLst>
            </p:cNvPr>
            <p:cNvCxnSpPr>
              <a:cxnSpLocks/>
            </p:cNvCxnSpPr>
            <p:nvPr/>
          </p:nvCxnSpPr>
          <p:spPr>
            <a:xfrm>
              <a:off x="4696589" y="4111679"/>
              <a:ext cx="0" cy="477660"/>
            </a:xfrm>
            <a:prstGeom prst="line">
              <a:avLst/>
            </a:prstGeom>
            <a:ln w="38100">
              <a:solidFill>
                <a:srgbClr val="143A69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E51841B-AF8A-452E-96C0-9CFF87B5179B}"/>
                </a:ext>
              </a:extLst>
            </p:cNvPr>
            <p:cNvCxnSpPr>
              <a:cxnSpLocks/>
            </p:cNvCxnSpPr>
            <p:nvPr/>
          </p:nvCxnSpPr>
          <p:spPr>
            <a:xfrm>
              <a:off x="4915356" y="4111679"/>
              <a:ext cx="0" cy="477660"/>
            </a:xfrm>
            <a:prstGeom prst="line">
              <a:avLst/>
            </a:prstGeom>
            <a:ln w="38100">
              <a:solidFill>
                <a:srgbClr val="143A69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49B1914-E33C-4E2F-BC90-C2973388CC07}"/>
                </a:ext>
              </a:extLst>
            </p:cNvPr>
            <p:cNvCxnSpPr>
              <a:cxnSpLocks/>
            </p:cNvCxnSpPr>
            <p:nvPr/>
          </p:nvCxnSpPr>
          <p:spPr>
            <a:xfrm>
              <a:off x="4811212" y="4111679"/>
              <a:ext cx="0" cy="477660"/>
            </a:xfrm>
            <a:prstGeom prst="line">
              <a:avLst/>
            </a:prstGeom>
            <a:ln w="38100">
              <a:solidFill>
                <a:srgbClr val="143A69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3A1147F-86D6-4FB3-9894-43ADABA78219}"/>
              </a:ext>
            </a:extLst>
          </p:cNvPr>
          <p:cNvGrpSpPr/>
          <p:nvPr/>
        </p:nvGrpSpPr>
        <p:grpSpPr>
          <a:xfrm>
            <a:off x="7388389" y="3030695"/>
            <a:ext cx="1080180" cy="1055078"/>
            <a:chOff x="4471823" y="4012752"/>
            <a:chExt cx="678778" cy="675514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E25FB9C9-ACCE-4DD1-A6BA-E4C84B8F6597}"/>
                </a:ext>
              </a:extLst>
            </p:cNvPr>
            <p:cNvSpPr/>
            <p:nvPr/>
          </p:nvSpPr>
          <p:spPr bwMode="auto">
            <a:xfrm>
              <a:off x="4471823" y="4012752"/>
              <a:ext cx="678778" cy="675514"/>
            </a:xfrm>
            <a:prstGeom prst="ellipse">
              <a:avLst/>
            </a:prstGeom>
            <a:solidFill>
              <a:srgbClr val="FDC01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 dirty="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FF7F6ED-71B3-4CD9-A2DB-FB44D910D03A}"/>
                </a:ext>
              </a:extLst>
            </p:cNvPr>
            <p:cNvCxnSpPr>
              <a:cxnSpLocks/>
            </p:cNvCxnSpPr>
            <p:nvPr/>
          </p:nvCxnSpPr>
          <p:spPr>
            <a:xfrm>
              <a:off x="4696589" y="4111679"/>
              <a:ext cx="0" cy="477660"/>
            </a:xfrm>
            <a:prstGeom prst="line">
              <a:avLst/>
            </a:prstGeom>
            <a:ln w="38100">
              <a:solidFill>
                <a:srgbClr val="143A69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D66FE199-2F4B-4C08-8FD2-E09878AC6548}"/>
                </a:ext>
              </a:extLst>
            </p:cNvPr>
            <p:cNvCxnSpPr>
              <a:cxnSpLocks/>
            </p:cNvCxnSpPr>
            <p:nvPr/>
          </p:nvCxnSpPr>
          <p:spPr>
            <a:xfrm>
              <a:off x="4915356" y="4111679"/>
              <a:ext cx="0" cy="477660"/>
            </a:xfrm>
            <a:prstGeom prst="line">
              <a:avLst/>
            </a:prstGeom>
            <a:ln w="38100">
              <a:solidFill>
                <a:srgbClr val="143A69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98F77741-6579-4EEE-82E2-3D0C35FBA1A1}"/>
                </a:ext>
              </a:extLst>
            </p:cNvPr>
            <p:cNvCxnSpPr>
              <a:cxnSpLocks/>
            </p:cNvCxnSpPr>
            <p:nvPr/>
          </p:nvCxnSpPr>
          <p:spPr>
            <a:xfrm>
              <a:off x="4811212" y="4111679"/>
              <a:ext cx="0" cy="477660"/>
            </a:xfrm>
            <a:prstGeom prst="line">
              <a:avLst/>
            </a:prstGeom>
            <a:ln w="38100">
              <a:solidFill>
                <a:srgbClr val="143A69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313946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0CE45E7-F2A7-4942-904B-803D6125E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462" y="365125"/>
            <a:ext cx="10515600" cy="1325563"/>
          </a:xfrm>
        </p:spPr>
        <p:txBody>
          <a:bodyPr>
            <a:normAutofit/>
          </a:bodyPr>
          <a:lstStyle/>
          <a:p>
            <a:pPr marL="0" indent="0"/>
            <a:r>
              <a:rPr lang="en-US" dirty="0">
                <a:solidFill>
                  <a:srgbClr val="143A69"/>
                </a:solidFill>
                <a:latin typeface="Oswald" pitchFamily="2" charset="77"/>
              </a:rPr>
              <a:t>WHO IS </a:t>
            </a:r>
            <a:r>
              <a:rPr lang="en-US" dirty="0">
                <a:solidFill>
                  <a:srgbClr val="E3B428"/>
                </a:solidFill>
                <a:latin typeface="Oswald" pitchFamily="2" charset="77"/>
              </a:rPr>
              <a:t>EAGLE POINT SOFTWARE</a:t>
            </a:r>
            <a:r>
              <a:rPr lang="en-US" dirty="0">
                <a:solidFill>
                  <a:srgbClr val="143A69"/>
                </a:solidFill>
                <a:latin typeface="Oswald" pitchFamily="2" charset="77"/>
              </a:rPr>
              <a:t>?</a:t>
            </a:r>
            <a:endParaRPr lang="en-US" dirty="0">
              <a:solidFill>
                <a:srgbClr val="143A69"/>
              </a:solidFill>
            </a:endParaRP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4EB4A9F2-A893-B346-9DCD-044A67391504}"/>
              </a:ext>
            </a:extLst>
          </p:cNvPr>
          <p:cNvSpPr txBox="1">
            <a:spLocks/>
          </p:cNvSpPr>
          <p:nvPr/>
        </p:nvSpPr>
        <p:spPr>
          <a:xfrm>
            <a:off x="736599" y="1591355"/>
            <a:ext cx="6869068" cy="367528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Blip>
                <a:blip r:embed="rId3"/>
              </a:buBlip>
            </a:pPr>
            <a:r>
              <a:rPr lang="en-US" sz="2000" dirty="0">
                <a:latin typeface="Montserrat" pitchFamily="2" charset="77"/>
              </a:rPr>
              <a:t>  Been in business </a:t>
            </a:r>
            <a:r>
              <a:rPr lang="en-US" sz="2400" b="1" dirty="0">
                <a:solidFill>
                  <a:srgbClr val="143A69"/>
                </a:solidFill>
                <a:latin typeface="Montserrat" pitchFamily="2" charset="77"/>
              </a:rPr>
              <a:t>since 1983 </a:t>
            </a:r>
          </a:p>
          <a:p>
            <a:pPr marL="398463" indent="-398463">
              <a:buBlip>
                <a:blip r:embed="rId3"/>
              </a:buBlip>
            </a:pPr>
            <a:r>
              <a:rPr lang="en-US" sz="2000" dirty="0">
                <a:latin typeface="Montserrat" pitchFamily="2" charset="77"/>
              </a:rPr>
              <a:t>A company of </a:t>
            </a:r>
            <a:r>
              <a:rPr lang="en-US" sz="2400" b="1" dirty="0">
                <a:solidFill>
                  <a:srgbClr val="143A69"/>
                </a:solidFill>
                <a:latin typeface="Montserrat" pitchFamily="2" charset="77"/>
              </a:rPr>
              <a:t>Architects, Engineers, Construction Managers, Customer Success Managers, and Developers</a:t>
            </a:r>
          </a:p>
          <a:p>
            <a:pPr marL="398463" indent="-398463">
              <a:buBlip>
                <a:blip r:embed="rId3"/>
              </a:buBlip>
            </a:pPr>
            <a:r>
              <a:rPr lang="en-US" sz="2000" dirty="0">
                <a:latin typeface="Montserrat" pitchFamily="2" charset="77"/>
              </a:rPr>
              <a:t>Pinnacle Series </a:t>
            </a:r>
            <a:r>
              <a:rPr lang="en-US" sz="2400" b="1" dirty="0">
                <a:solidFill>
                  <a:srgbClr val="143A69"/>
                </a:solidFill>
                <a:latin typeface="Montserrat" pitchFamily="2" charset="77"/>
              </a:rPr>
              <a:t>born in 2006</a:t>
            </a:r>
            <a:endParaRPr lang="en-US" sz="2400" b="1" dirty="0">
              <a:latin typeface="Montserrat" pitchFamily="2" charset="77"/>
            </a:endParaRPr>
          </a:p>
          <a:p>
            <a:pPr>
              <a:buBlip>
                <a:blip r:embed="rId3"/>
              </a:buBlip>
            </a:pPr>
            <a:r>
              <a:rPr lang="en-US" sz="2000" dirty="0">
                <a:latin typeface="Montserrat" pitchFamily="2" charset="77"/>
              </a:rPr>
              <a:t> </a:t>
            </a:r>
            <a:r>
              <a:rPr lang="en-US" sz="2400" b="1" dirty="0">
                <a:solidFill>
                  <a:srgbClr val="143A69"/>
                </a:solidFill>
                <a:latin typeface="Montserrat" pitchFamily="2" charset="77"/>
              </a:rPr>
              <a:t>275,000+ users </a:t>
            </a:r>
            <a:r>
              <a:rPr lang="en-US" sz="2000" dirty="0">
                <a:latin typeface="Montserrat" pitchFamily="2" charset="77"/>
              </a:rPr>
              <a:t>in Pinnacle Series</a:t>
            </a:r>
          </a:p>
          <a:p>
            <a:pPr>
              <a:buBlip>
                <a:blip r:embed="rId3"/>
              </a:buBlip>
            </a:pPr>
            <a:r>
              <a:rPr lang="en-US" sz="2000" dirty="0">
                <a:latin typeface="Montserrat" pitchFamily="2" charset="77"/>
              </a:rPr>
              <a:t> </a:t>
            </a:r>
            <a:r>
              <a:rPr lang="en-US" sz="2400" b="1" dirty="0">
                <a:solidFill>
                  <a:srgbClr val="143A69"/>
                </a:solidFill>
                <a:latin typeface="Montserrat" pitchFamily="2" charset="77"/>
              </a:rPr>
              <a:t>30+ year member of Autodesk </a:t>
            </a:r>
            <a:r>
              <a:rPr lang="en-US" sz="2000" dirty="0">
                <a:latin typeface="Montserrat" pitchFamily="2" charset="77"/>
              </a:rPr>
              <a:t>Developer Network (ADN)</a:t>
            </a:r>
          </a:p>
          <a:p>
            <a:pPr>
              <a:buBlip>
                <a:blip r:embed="rId3"/>
              </a:buBlip>
            </a:pPr>
            <a:r>
              <a:rPr lang="en-US" sz="2000" dirty="0">
                <a:latin typeface="Montserrat" pitchFamily="2" charset="77"/>
              </a:rPr>
              <a:t> Autodesk </a:t>
            </a:r>
            <a:r>
              <a:rPr lang="en-US" sz="2400" b="1" dirty="0">
                <a:solidFill>
                  <a:srgbClr val="143A69"/>
                </a:solidFill>
                <a:latin typeface="Montserrat" pitchFamily="2" charset="77"/>
              </a:rPr>
              <a:t>Authorized</a:t>
            </a:r>
            <a:r>
              <a:rPr lang="en-US" sz="2000" dirty="0">
                <a:latin typeface="Montserrat" pitchFamily="2" charset="77"/>
              </a:rPr>
              <a:t> Publisher</a:t>
            </a:r>
          </a:p>
          <a:p>
            <a:pPr>
              <a:buBlip>
                <a:blip r:embed="rId3"/>
              </a:buBlip>
            </a:pPr>
            <a:r>
              <a:rPr lang="en-US" sz="2000" dirty="0">
                <a:latin typeface="Montserrat" pitchFamily="2" charset="77"/>
              </a:rPr>
              <a:t> </a:t>
            </a:r>
            <a:r>
              <a:rPr lang="en-US" sz="2400" b="1" dirty="0">
                <a:solidFill>
                  <a:srgbClr val="143A69"/>
                </a:solidFill>
                <a:latin typeface="Montserrat" pitchFamily="2" charset="77"/>
              </a:rPr>
              <a:t>Global Partner Network</a:t>
            </a: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192FF0EF-D4E4-4050-A00C-0D5A68589A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141" y="2777047"/>
            <a:ext cx="2516799" cy="552619"/>
          </a:xfrm>
          <a:prstGeom prst="rect">
            <a:avLst/>
          </a:prstGeom>
        </p:spPr>
      </p:pic>
      <p:pic>
        <p:nvPicPr>
          <p:cNvPr id="5" name="Picture 2" descr="Autodesk Developer Network - Deltek (formerly Avitru)">
            <a:extLst>
              <a:ext uri="{FF2B5EF4-FFF2-40B4-BE49-F238E27FC236}">
                <a16:creationId xmlns:a16="http://schemas.microsoft.com/office/drawing/2014/main" id="{90B0BE9A-39E2-4934-B91E-41C4ED96A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0263" y="3823517"/>
            <a:ext cx="2516799" cy="59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80F83E9F-A64A-47DA-BAC2-E951BDE481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5667" y="1690688"/>
            <a:ext cx="4361748" cy="592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4100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0CE45E7-F2A7-4942-904B-803D6125E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462" y="365125"/>
            <a:ext cx="10515600" cy="1325563"/>
          </a:xfrm>
        </p:spPr>
        <p:txBody>
          <a:bodyPr>
            <a:normAutofit/>
          </a:bodyPr>
          <a:lstStyle/>
          <a:p>
            <a:pPr marL="0" indent="0"/>
            <a:r>
              <a:rPr lang="en-US" dirty="0">
                <a:solidFill>
                  <a:srgbClr val="143A69"/>
                </a:solidFill>
                <a:latin typeface="Oswald" pitchFamily="2" charset="77"/>
              </a:rPr>
              <a:t>WHY </a:t>
            </a:r>
            <a:r>
              <a:rPr lang="en-US" dirty="0">
                <a:solidFill>
                  <a:srgbClr val="E3B428"/>
                </a:solidFill>
                <a:latin typeface="Oswald" pitchFamily="2" charset="77"/>
              </a:rPr>
              <a:t>PINNACLE SERIES</a:t>
            </a:r>
            <a:r>
              <a:rPr lang="en-US" dirty="0">
                <a:solidFill>
                  <a:srgbClr val="143A69"/>
                </a:solidFill>
                <a:latin typeface="Oswald" pitchFamily="2" charset="77"/>
              </a:rPr>
              <a:t>?</a:t>
            </a:r>
            <a:endParaRPr lang="en-US" sz="3200" dirty="0">
              <a:solidFill>
                <a:srgbClr val="143A69"/>
              </a:solidFill>
            </a:endParaRPr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8C4D50B-BA4F-483E-A5E5-8B3D6490EA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024" y="1193290"/>
            <a:ext cx="3709245" cy="4471419"/>
          </a:xfrm>
          <a:prstGeom prst="rect">
            <a:avLst/>
          </a:prstGeom>
        </p:spPr>
      </p:pic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E28E815-4C91-41BF-8670-78D52DC290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1236" y="1193290"/>
            <a:ext cx="3734651" cy="4471419"/>
          </a:xfrm>
          <a:prstGeom prst="rect">
            <a:avLst/>
          </a:prstGeom>
        </p:spPr>
      </p:pic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0E28949-20D3-4506-BD33-D5CF375057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5887" y="1193290"/>
            <a:ext cx="3734651" cy="4471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2323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0CE45E7-F2A7-4942-904B-803D6125E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462" y="365125"/>
            <a:ext cx="10515600" cy="1325563"/>
          </a:xfrm>
        </p:spPr>
        <p:txBody>
          <a:bodyPr>
            <a:normAutofit/>
          </a:bodyPr>
          <a:lstStyle/>
          <a:p>
            <a:pPr marL="0" indent="0"/>
            <a:r>
              <a:rPr lang="en-US" dirty="0">
                <a:solidFill>
                  <a:srgbClr val="143A69"/>
                </a:solidFill>
                <a:latin typeface="Oswald" pitchFamily="2" charset="77"/>
              </a:rPr>
              <a:t>CONTINUOUS </a:t>
            </a:r>
            <a:r>
              <a:rPr lang="en-US" dirty="0">
                <a:solidFill>
                  <a:srgbClr val="E3B428"/>
                </a:solidFill>
                <a:latin typeface="Oswald" pitchFamily="2" charset="77"/>
              </a:rPr>
              <a:t>LEARNING</a:t>
            </a:r>
            <a:endParaRPr lang="en-US" sz="3200" dirty="0">
              <a:solidFill>
                <a:srgbClr val="E3B428"/>
              </a:solidFill>
            </a:endParaRP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4EB4A9F2-A893-B346-9DCD-044A67391504}"/>
              </a:ext>
            </a:extLst>
          </p:cNvPr>
          <p:cNvSpPr txBox="1">
            <a:spLocks/>
          </p:cNvSpPr>
          <p:nvPr/>
        </p:nvSpPr>
        <p:spPr>
          <a:xfrm>
            <a:off x="3604190" y="1952260"/>
            <a:ext cx="8341414" cy="36752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10000"/>
              </a:lnSpc>
              <a:buBlip>
                <a:blip r:embed="rId3"/>
              </a:buBlip>
            </a:pPr>
            <a:r>
              <a:rPr lang="en-US" sz="2000" dirty="0">
                <a:latin typeface="Montserrat" pitchFamily="2" charset="77"/>
              </a:rPr>
              <a:t>In 2018, </a:t>
            </a:r>
            <a:r>
              <a:rPr lang="en-US" sz="2400" b="1" dirty="0">
                <a:solidFill>
                  <a:srgbClr val="143A69"/>
                </a:solidFill>
                <a:latin typeface="Montserrat" pitchFamily="2" charset="77"/>
              </a:rPr>
              <a:t>70% </a:t>
            </a:r>
            <a:r>
              <a:rPr lang="en-US" sz="2000" dirty="0">
                <a:latin typeface="Montserrat" pitchFamily="2" charset="77"/>
              </a:rPr>
              <a:t>of employees said they didn’t have mastery of the skills they need to do their jobs. </a:t>
            </a:r>
            <a:r>
              <a:rPr lang="en-US" sz="2000" baseline="30000" dirty="0">
                <a:latin typeface="Montserrat" pitchFamily="2" charset="77"/>
              </a:rPr>
              <a:t>1</a:t>
            </a:r>
          </a:p>
          <a:p>
            <a:pPr lvl="0">
              <a:lnSpc>
                <a:spcPct val="110000"/>
              </a:lnSpc>
              <a:buBlip>
                <a:blip r:embed="rId3"/>
              </a:buBlip>
            </a:pPr>
            <a:r>
              <a:rPr lang="en-US" sz="2000" dirty="0">
                <a:latin typeface="Montserrat" pitchFamily="2" charset="77"/>
              </a:rPr>
              <a:t>A stunning </a:t>
            </a:r>
            <a:r>
              <a:rPr lang="en-US" sz="2400" b="1" dirty="0">
                <a:solidFill>
                  <a:srgbClr val="143A69"/>
                </a:solidFill>
                <a:latin typeface="Montserrat" pitchFamily="2" charset="77"/>
              </a:rPr>
              <a:t>93% </a:t>
            </a:r>
            <a:r>
              <a:rPr lang="en-US" sz="2000" dirty="0">
                <a:latin typeface="Montserrat" pitchFamily="2" charset="77"/>
              </a:rPr>
              <a:t>of Millennials consider skill development and learning a crucial aspect of their career path.</a:t>
            </a:r>
            <a:r>
              <a:rPr lang="en-US" sz="2000" baseline="30000" dirty="0">
                <a:latin typeface="Montserrat" pitchFamily="2" charset="77"/>
              </a:rPr>
              <a:t>2</a:t>
            </a:r>
          </a:p>
          <a:p>
            <a:pPr lvl="0">
              <a:lnSpc>
                <a:spcPct val="110000"/>
              </a:lnSpc>
              <a:buBlip>
                <a:blip r:embed="rId3"/>
              </a:buBlip>
            </a:pPr>
            <a:r>
              <a:rPr lang="en-US" sz="2000" dirty="0">
                <a:latin typeface="Montserrat" pitchFamily="2" charset="77"/>
              </a:rPr>
              <a:t> </a:t>
            </a:r>
            <a:r>
              <a:rPr lang="en-US" sz="2400" b="1" dirty="0">
                <a:solidFill>
                  <a:srgbClr val="143A69"/>
                </a:solidFill>
                <a:latin typeface="Montserrat" pitchFamily="2" charset="77"/>
              </a:rPr>
              <a:t>87% </a:t>
            </a:r>
            <a:r>
              <a:rPr lang="en-US" sz="2000" dirty="0">
                <a:latin typeface="Montserrat" pitchFamily="2" charset="77"/>
              </a:rPr>
              <a:t>of executives said they’re experiencing skills gaps in the workforce or are anticipating them in coming years.</a:t>
            </a:r>
            <a:r>
              <a:rPr lang="en-US" sz="2000" baseline="30000" dirty="0">
                <a:latin typeface="Montserrat" pitchFamily="2" charset="77"/>
              </a:rPr>
              <a:t>3</a:t>
            </a:r>
          </a:p>
          <a:p>
            <a:pPr lvl="0">
              <a:lnSpc>
                <a:spcPct val="110000"/>
              </a:lnSpc>
              <a:buBlip>
                <a:blip r:embed="rId3"/>
              </a:buBlip>
            </a:pPr>
            <a:r>
              <a:rPr lang="en-US" sz="2400" b="1" dirty="0">
                <a:solidFill>
                  <a:srgbClr val="143A69"/>
                </a:solidFill>
                <a:latin typeface="Montserrat" pitchFamily="2" charset="77"/>
              </a:rPr>
              <a:t>59% </a:t>
            </a:r>
            <a:r>
              <a:rPr lang="en-US" sz="2000" dirty="0">
                <a:latin typeface="Montserrat" pitchFamily="2" charset="77"/>
              </a:rPr>
              <a:t>of companies state that their workforce doesn’t have the skills needed to work with BIM.</a:t>
            </a:r>
            <a:r>
              <a:rPr lang="en-US" sz="2000" baseline="30000" dirty="0">
                <a:latin typeface="Montserrat" pitchFamily="2" charset="77"/>
              </a:rPr>
              <a:t>4</a:t>
            </a:r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5DA2C56-FFC9-41B1-A840-54EA4CD590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93290"/>
            <a:ext cx="3709245" cy="4471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670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0CE45E7-F2A7-4942-904B-803D6125E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664" y="328226"/>
            <a:ext cx="7843118" cy="1325563"/>
          </a:xfrm>
        </p:spPr>
        <p:txBody>
          <a:bodyPr>
            <a:normAutofit/>
          </a:bodyPr>
          <a:lstStyle/>
          <a:p>
            <a:pPr marL="0" indent="0"/>
            <a:r>
              <a:rPr lang="en-US" dirty="0">
                <a:solidFill>
                  <a:srgbClr val="143A69"/>
                </a:solidFill>
                <a:latin typeface="Oswald" pitchFamily="2" charset="77"/>
              </a:rPr>
              <a:t>KNOWLEDGE </a:t>
            </a:r>
            <a:r>
              <a:rPr lang="en-US" dirty="0">
                <a:solidFill>
                  <a:srgbClr val="E3B428"/>
                </a:solidFill>
                <a:latin typeface="Oswald" pitchFamily="2" charset="77"/>
              </a:rPr>
              <a:t>CAPTURE &amp; SHARING</a:t>
            </a:r>
            <a:endParaRPr lang="en-US" dirty="0">
              <a:solidFill>
                <a:srgbClr val="E3B428"/>
              </a:solidFill>
            </a:endParaRP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4EB4A9F2-A893-B346-9DCD-044A67391504}"/>
              </a:ext>
            </a:extLst>
          </p:cNvPr>
          <p:cNvSpPr txBox="1">
            <a:spLocks/>
          </p:cNvSpPr>
          <p:nvPr/>
        </p:nvSpPr>
        <p:spPr>
          <a:xfrm>
            <a:off x="3417922" y="1361947"/>
            <a:ext cx="8341414" cy="36752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000" baseline="30000" dirty="0">
              <a:solidFill>
                <a:schemeClr val="accent2"/>
              </a:solidFill>
              <a:cs typeface="Arial" panose="020B0604020202020204" pitchFamily="34" charset="0"/>
            </a:endParaRPr>
          </a:p>
          <a:p>
            <a:pPr>
              <a:buBlip>
                <a:blip r:embed="rId3"/>
              </a:buBlip>
              <a:defRPr/>
            </a:pPr>
            <a:r>
              <a:rPr lang="en-US" sz="2000" b="1" dirty="0">
                <a:solidFill>
                  <a:srgbClr val="143A69"/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72% </a:t>
            </a:r>
            <a:r>
              <a:rPr lang="en-US" sz="1800" dirty="0">
                <a:latin typeface="Montserrat" panose="02000505000000020004" pitchFamily="2" charset="0"/>
                <a:cs typeface="Arial" panose="020B0604020202020204" pitchFamily="34" charset="0"/>
              </a:rPr>
              <a:t>of execs said workers’ ability to assume new roles is essential to navigating disruptions like COVID-19 – but only </a:t>
            </a:r>
            <a:r>
              <a:rPr lang="en-US" sz="2000" b="1" dirty="0">
                <a:solidFill>
                  <a:srgbClr val="143A69"/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17% </a:t>
            </a:r>
            <a:r>
              <a:rPr lang="en-US" sz="1800" dirty="0">
                <a:latin typeface="Montserrat" panose="02000505000000020004" pitchFamily="2" charset="0"/>
                <a:cs typeface="Arial" panose="020B0604020202020204" pitchFamily="34" charset="0"/>
              </a:rPr>
              <a:t>said their organizations were prepared to adapt and reskill workers.</a:t>
            </a:r>
            <a:r>
              <a:rPr lang="en-US" sz="1800" baseline="30000" dirty="0">
                <a:latin typeface="Montserrat" panose="02000505000000020004" pitchFamily="2" charset="0"/>
                <a:cs typeface="Arial" panose="020B0604020202020204" pitchFamily="34" charset="0"/>
              </a:rPr>
              <a:t>5</a:t>
            </a:r>
          </a:p>
          <a:p>
            <a:pPr marL="0" indent="0">
              <a:buNone/>
              <a:defRPr/>
            </a:pPr>
            <a:endParaRPr lang="en-US" sz="1800" baseline="30000" dirty="0">
              <a:latin typeface="Montserrat" panose="02000505000000020004" pitchFamily="2" charset="0"/>
              <a:cs typeface="Arial" panose="020B0604020202020204" pitchFamily="34" charset="0"/>
            </a:endParaRPr>
          </a:p>
          <a:p>
            <a:pPr>
              <a:buBlip>
                <a:blip r:embed="rId3"/>
              </a:buBlip>
              <a:defRPr/>
            </a:pPr>
            <a:r>
              <a:rPr lang="en-US" sz="2000" b="1" dirty="0">
                <a:solidFill>
                  <a:srgbClr val="143A69"/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55% </a:t>
            </a:r>
            <a:r>
              <a:rPr lang="en-US" sz="1800" dirty="0">
                <a:latin typeface="Montserrat" panose="02000505000000020004" pitchFamily="2" charset="0"/>
                <a:cs typeface="Arial" panose="020B0604020202020204" pitchFamily="34" charset="0"/>
              </a:rPr>
              <a:t>of employees said organizational silos are a barrier to effective knowledge management at their company.</a:t>
            </a:r>
            <a:r>
              <a:rPr lang="en-US" sz="1800" baseline="30000" dirty="0">
                <a:latin typeface="Montserrat" panose="02000505000000020004" pitchFamily="2" charset="0"/>
                <a:cs typeface="Arial" panose="020B0604020202020204" pitchFamily="34" charset="0"/>
              </a:rPr>
              <a:t>6</a:t>
            </a:r>
            <a:endParaRPr lang="en-US" sz="2000" b="1" baseline="30000" dirty="0">
              <a:solidFill>
                <a:srgbClr val="143A69"/>
              </a:solidFill>
              <a:latin typeface="Montserrat" panose="02000505000000020004" pitchFamily="2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endParaRPr lang="en-US" sz="1800" baseline="30000" dirty="0">
              <a:solidFill>
                <a:srgbClr val="143A69"/>
              </a:solidFill>
              <a:latin typeface="Montserrat" panose="02000505000000020004" pitchFamily="2" charset="0"/>
              <a:cs typeface="Arial" panose="020B0604020202020204" pitchFamily="34" charset="0"/>
            </a:endParaRPr>
          </a:p>
          <a:p>
            <a:pPr>
              <a:buBlip>
                <a:blip r:embed="rId3"/>
              </a:buBlip>
              <a:defRPr/>
            </a:pPr>
            <a:r>
              <a:rPr lang="en-US" sz="1800" dirty="0">
                <a:latin typeface="Montserrat" panose="02000505000000020004" pitchFamily="2" charset="0"/>
                <a:cs typeface="Arial" panose="020B0604020202020204" pitchFamily="34" charset="0"/>
              </a:rPr>
              <a:t>The estimated cost of knowledge lost from employee turnover can range from </a:t>
            </a:r>
            <a:r>
              <a:rPr lang="en-US" sz="2000" b="1" dirty="0">
                <a:solidFill>
                  <a:srgbClr val="143A69"/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33% to 200% </a:t>
            </a:r>
            <a:r>
              <a:rPr lang="en-US" sz="1800" dirty="0">
                <a:latin typeface="Montserrat" panose="02000505000000020004" pitchFamily="2" charset="0"/>
                <a:cs typeface="Arial" panose="020B0604020202020204" pitchFamily="34" charset="0"/>
              </a:rPr>
              <a:t>of the departing employee’s salary. For an employee making $70,000 per year, that’s </a:t>
            </a:r>
            <a:r>
              <a:rPr lang="en-US" sz="2000" b="1" dirty="0">
                <a:solidFill>
                  <a:srgbClr val="143A69"/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$140,000 </a:t>
            </a:r>
            <a:r>
              <a:rPr lang="en-US" sz="1800" dirty="0">
                <a:latin typeface="Montserrat" panose="02000505000000020004" pitchFamily="2" charset="0"/>
                <a:cs typeface="Arial" panose="020B0604020202020204" pitchFamily="34" charset="0"/>
              </a:rPr>
              <a:t>of knowledge lost!</a:t>
            </a:r>
            <a:r>
              <a:rPr lang="en-US" sz="1800" baseline="30000" dirty="0">
                <a:latin typeface="Montserrat" panose="02000505000000020004" pitchFamily="2" charset="0"/>
                <a:cs typeface="Arial" panose="020B0604020202020204" pitchFamily="34" charset="0"/>
              </a:rPr>
              <a:t>7</a:t>
            </a:r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5FA87DF-0BB5-468A-8AE1-073CED045C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09803"/>
            <a:ext cx="3734651" cy="4471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8262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0CE45E7-F2A7-4942-904B-803D6125E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537" y="250224"/>
            <a:ext cx="10088910" cy="1325563"/>
          </a:xfrm>
        </p:spPr>
        <p:txBody>
          <a:bodyPr>
            <a:noAutofit/>
          </a:bodyPr>
          <a:lstStyle/>
          <a:p>
            <a:pPr marL="0" indent="0"/>
            <a:br>
              <a:rPr lang="en-US" dirty="0">
                <a:solidFill>
                  <a:srgbClr val="143A69"/>
                </a:solidFill>
                <a:latin typeface="Oswald" pitchFamily="2" charset="77"/>
              </a:rPr>
            </a:br>
            <a:r>
              <a:rPr lang="en-US" dirty="0">
                <a:solidFill>
                  <a:srgbClr val="143A69"/>
                </a:solidFill>
                <a:latin typeface="Oswald" pitchFamily="2" charset="77"/>
              </a:rPr>
              <a:t>INCREASED </a:t>
            </a:r>
            <a:r>
              <a:rPr lang="en-US" dirty="0">
                <a:solidFill>
                  <a:srgbClr val="E3B428"/>
                </a:solidFill>
                <a:latin typeface="Oswald" pitchFamily="2" charset="77"/>
              </a:rPr>
              <a:t>PRODUCTIVITY</a:t>
            </a:r>
            <a:br>
              <a:rPr lang="en-US" dirty="0">
                <a:solidFill>
                  <a:srgbClr val="FFD006"/>
                </a:solidFill>
                <a:latin typeface="Oswald" pitchFamily="2" charset="77"/>
              </a:rPr>
            </a:br>
            <a:endParaRPr lang="en-US" dirty="0">
              <a:solidFill>
                <a:srgbClr val="143A69"/>
              </a:solidFill>
            </a:endParaRP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4EB4A9F2-A893-B346-9DCD-044A67391504}"/>
              </a:ext>
            </a:extLst>
          </p:cNvPr>
          <p:cNvSpPr txBox="1">
            <a:spLocks/>
          </p:cNvSpPr>
          <p:nvPr/>
        </p:nvSpPr>
        <p:spPr>
          <a:xfrm>
            <a:off x="3452391" y="1237369"/>
            <a:ext cx="8431072" cy="370642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0" indent="-285750"/>
            <a:endParaRPr lang="en-US" sz="2200" dirty="0">
              <a:latin typeface="Montserrat" pitchFamily="2" charset="77"/>
              <a:cs typeface="Arial" panose="020B0604020202020204" pitchFamily="34" charset="0"/>
            </a:endParaRPr>
          </a:p>
          <a:p>
            <a:pPr>
              <a:buBlip>
                <a:blip r:embed="rId3"/>
              </a:buBlip>
              <a:defRPr/>
            </a:pPr>
            <a:r>
              <a:rPr lang="en-US" sz="2200" dirty="0">
                <a:solidFill>
                  <a:prstClr val="black"/>
                </a:solidFill>
                <a:latin typeface="Montserrat" pitchFamily="2" charset="77"/>
              </a:rPr>
              <a:t>More than </a:t>
            </a:r>
            <a:r>
              <a:rPr lang="en-US" sz="2600" b="1" dirty="0">
                <a:solidFill>
                  <a:srgbClr val="143A69"/>
                </a:solidFill>
                <a:latin typeface="Montserrat" pitchFamily="2" charset="77"/>
              </a:rPr>
              <a:t>60% </a:t>
            </a:r>
            <a:r>
              <a:rPr lang="en-US" sz="2200" dirty="0">
                <a:solidFill>
                  <a:prstClr val="black"/>
                </a:solidFill>
                <a:latin typeface="Montserrat" pitchFamily="2" charset="77"/>
              </a:rPr>
              <a:t>of knowledge workers must access </a:t>
            </a:r>
            <a:r>
              <a:rPr lang="en-US" sz="2600" b="1" dirty="0">
                <a:solidFill>
                  <a:srgbClr val="143A69"/>
                </a:solidFill>
                <a:latin typeface="Montserrat" pitchFamily="2" charset="77"/>
              </a:rPr>
              <a:t>4 or more </a:t>
            </a:r>
            <a:r>
              <a:rPr lang="en-US" sz="2200" dirty="0">
                <a:solidFill>
                  <a:prstClr val="black"/>
                </a:solidFill>
                <a:latin typeface="Montserrat" pitchFamily="2" charset="77"/>
              </a:rPr>
              <a:t>systems each day to find what they need to do their jobs.</a:t>
            </a:r>
            <a:r>
              <a:rPr lang="en-US" sz="2200" baseline="30000" dirty="0">
                <a:solidFill>
                  <a:prstClr val="black"/>
                </a:solidFill>
                <a:latin typeface="Montserrat" pitchFamily="2" charset="77"/>
              </a:rPr>
              <a:t>8</a:t>
            </a:r>
          </a:p>
          <a:p>
            <a:pPr marL="0" indent="0">
              <a:buNone/>
              <a:defRPr/>
            </a:pPr>
            <a:endParaRPr lang="en-US" sz="2200" dirty="0">
              <a:solidFill>
                <a:prstClr val="black"/>
              </a:solidFill>
              <a:latin typeface="Montserrat" pitchFamily="2" charset="77"/>
            </a:endParaRPr>
          </a:p>
          <a:p>
            <a:pPr>
              <a:buBlip>
                <a:blip r:embed="rId3"/>
              </a:buBlip>
              <a:defRPr/>
            </a:pPr>
            <a:r>
              <a:rPr lang="en-US" sz="2600" b="1" dirty="0">
                <a:solidFill>
                  <a:srgbClr val="143A69"/>
                </a:solidFill>
                <a:latin typeface="Montserrat" pitchFamily="2" charset="77"/>
              </a:rPr>
              <a:t>85%</a:t>
            </a:r>
            <a:r>
              <a:rPr lang="en-US" sz="2200" dirty="0">
                <a:solidFill>
                  <a:prstClr val="black"/>
                </a:solidFill>
                <a:latin typeface="Montserrat" pitchFamily="2" charset="77"/>
              </a:rPr>
              <a:t> of employees report that they’re not engaged or are actively disengaged at work, resulting in </a:t>
            </a:r>
            <a:r>
              <a:rPr lang="en-US" sz="2600" b="1" dirty="0">
                <a:solidFill>
                  <a:srgbClr val="143A69"/>
                </a:solidFill>
                <a:latin typeface="Montserrat" pitchFamily="2" charset="77"/>
              </a:rPr>
              <a:t>$7 trillion</a:t>
            </a:r>
            <a:r>
              <a:rPr lang="en-US" sz="2200" dirty="0">
                <a:solidFill>
                  <a:prstClr val="black"/>
                </a:solidFill>
                <a:latin typeface="Montserrat" pitchFamily="2" charset="77"/>
              </a:rPr>
              <a:t> in lost productivity.</a:t>
            </a:r>
            <a:r>
              <a:rPr lang="en-US" sz="2200" baseline="30000" dirty="0">
                <a:solidFill>
                  <a:prstClr val="black"/>
                </a:solidFill>
                <a:latin typeface="Montserrat" pitchFamily="2" charset="77"/>
              </a:rPr>
              <a:t>9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2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77"/>
            </a:endParaRPr>
          </a:p>
          <a:p>
            <a:pPr>
              <a:buBlip>
                <a:blip r:embed="rId3"/>
              </a:buBlip>
              <a:defRPr/>
            </a:pPr>
            <a:r>
              <a:rPr lang="en-US" sz="2600" b="1" dirty="0">
                <a:solidFill>
                  <a:srgbClr val="143A69"/>
                </a:solidFill>
                <a:latin typeface="Montserrat" pitchFamily="2" charset="77"/>
              </a:rPr>
              <a:t>92% </a:t>
            </a:r>
            <a:r>
              <a:rPr lang="en-US" sz="2200" dirty="0">
                <a:solidFill>
                  <a:prstClr val="black"/>
                </a:solidFill>
                <a:latin typeface="Montserrat" pitchFamily="2" charset="77"/>
              </a:rPr>
              <a:t>of employees said having access to technology that helps them do their jobs more efficiently positively affects their work satisfaction.</a:t>
            </a:r>
            <a:r>
              <a:rPr lang="en-US" sz="2200" baseline="30000" dirty="0">
                <a:solidFill>
                  <a:prstClr val="black"/>
                </a:solidFill>
                <a:latin typeface="Montserrat" pitchFamily="2" charset="77"/>
              </a:rPr>
              <a:t>10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Blip>
                <a:blip r:embed="rId3"/>
              </a:buBlip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Blip>
                <a:blip r:embed="rId3"/>
              </a:buBlip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A083DF7-EC3B-4FB4-8327-428247A142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93290"/>
            <a:ext cx="3734651" cy="4471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8897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0CE45E7-F2A7-4942-904B-803D6125E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2930"/>
            <a:ext cx="10515600" cy="5121275"/>
          </a:xfrm>
        </p:spPr>
        <p:txBody>
          <a:bodyPr>
            <a:normAutofit/>
          </a:bodyPr>
          <a:lstStyle/>
          <a:p>
            <a:pPr marL="0" indent="0" algn="ctr"/>
            <a:r>
              <a:rPr lang="en-US" sz="5400" dirty="0">
                <a:solidFill>
                  <a:srgbClr val="143A69"/>
                </a:solidFill>
                <a:latin typeface="Oswald" pitchFamily="2" charset="77"/>
              </a:rPr>
              <a:t>PINNACLE SERIES </a:t>
            </a:r>
            <a:r>
              <a:rPr lang="en-US" sz="5400" dirty="0">
                <a:solidFill>
                  <a:srgbClr val="E3B428"/>
                </a:solidFill>
                <a:latin typeface="Oswald" pitchFamily="2" charset="77"/>
              </a:rPr>
              <a:t>DEMONSTRATION</a:t>
            </a:r>
            <a:endParaRPr lang="en-US" sz="5400" dirty="0">
              <a:solidFill>
                <a:srgbClr val="143A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4797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0CE45E7-F2A7-4942-904B-803D6125E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644" y="0"/>
            <a:ext cx="9304886" cy="1931266"/>
          </a:xfrm>
        </p:spPr>
        <p:txBody>
          <a:bodyPr>
            <a:normAutofit/>
          </a:bodyPr>
          <a:lstStyle/>
          <a:p>
            <a:pPr marL="0" indent="0"/>
            <a:r>
              <a:rPr lang="en-US" dirty="0">
                <a:solidFill>
                  <a:srgbClr val="143A69"/>
                </a:solidFill>
                <a:latin typeface="Oswald" pitchFamily="2" charset="77"/>
              </a:rPr>
              <a:t>PINNACLE SERIES </a:t>
            </a:r>
            <a:r>
              <a:rPr lang="en-US" dirty="0">
                <a:solidFill>
                  <a:srgbClr val="E3B428"/>
                </a:solidFill>
                <a:latin typeface="Oswald" pitchFamily="2" charset="77"/>
              </a:rPr>
              <a:t>SUBSCRIPTION MODEL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55139F30-3FBD-4855-A34C-C93DF1FF1C1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37682018"/>
              </p:ext>
            </p:extLst>
          </p:nvPr>
        </p:nvGraphicFramePr>
        <p:xfrm>
          <a:off x="989280" y="1724033"/>
          <a:ext cx="5106720" cy="34099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7677D10-92BF-4D2D-98B7-B4630050BCEC}"/>
              </a:ext>
            </a:extLst>
          </p:cNvPr>
          <p:cNvSpPr/>
          <p:nvPr/>
        </p:nvSpPr>
        <p:spPr>
          <a:xfrm>
            <a:off x="6343725" y="4643919"/>
            <a:ext cx="381587" cy="40546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10" name="Content Placeholder 2">
            <a:extLst>
              <a:ext uri="{FF2B5EF4-FFF2-40B4-BE49-F238E27FC236}">
                <a16:creationId xmlns:a16="http://schemas.microsoft.com/office/drawing/2014/main" id="{215AB06C-4FFC-48BA-8F28-C1C38160827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48734428"/>
              </p:ext>
            </p:extLst>
          </p:nvPr>
        </p:nvGraphicFramePr>
        <p:xfrm>
          <a:off x="6343725" y="1724032"/>
          <a:ext cx="5106720" cy="34099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2915203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674EA74F-2172-6540-ABE1-B5870159874C}" vid="{20800786-B1BA-8D49-AA51-814CC116E5D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EP_PP_TEMPLATE1</Template>
  <TotalTime>623</TotalTime>
  <Words>912</Words>
  <Application>Microsoft Office PowerPoint</Application>
  <PresentationFormat>Widescreen</PresentationFormat>
  <Paragraphs>196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Oswald</vt:lpstr>
      <vt:lpstr>Montserrat</vt:lpstr>
      <vt:lpstr>Arial Narrow</vt:lpstr>
      <vt:lpstr>Times New Roman</vt:lpstr>
      <vt:lpstr>Calibri Light</vt:lpstr>
      <vt:lpstr>Arial</vt:lpstr>
      <vt:lpstr>Libre Franklin</vt:lpstr>
      <vt:lpstr>Calibri</vt:lpstr>
      <vt:lpstr>Office Theme</vt:lpstr>
      <vt:lpstr>PowerPoint Presentation</vt:lpstr>
      <vt:lpstr>AGENDA</vt:lpstr>
      <vt:lpstr>WHO IS EAGLE POINT SOFTWARE?</vt:lpstr>
      <vt:lpstr>WHY PINNACLE SERIES?</vt:lpstr>
      <vt:lpstr>CONTINUOUS LEARNING</vt:lpstr>
      <vt:lpstr>KNOWLEDGE CAPTURE &amp; SHARING</vt:lpstr>
      <vt:lpstr> INCREASED PRODUCTIVITY </vt:lpstr>
      <vt:lpstr>PINNACLE SERIES DEMONSTRATION</vt:lpstr>
      <vt:lpstr>PINNACLE SERIES SUBSCRIPTION MODEL</vt:lpstr>
      <vt:lpstr>PINNACLE SERIES IMPLEMENTATION &amp; CUSTOMER SUCCESS </vt:lpstr>
      <vt:lpstr>QUESTIONS? </vt:lpstr>
      <vt:lpstr>THANK YOU! </vt:lpstr>
      <vt:lpstr>A FEW EXISTING  PINNACLE CLIENTS</vt:lpstr>
      <vt:lpstr>A FEW EXISTING PINNACLE CLIENTS (continued)</vt:lpstr>
      <vt:lpstr>OUR STAFF</vt:lpstr>
      <vt:lpstr>OUR STAFF</vt:lpstr>
      <vt:lpstr>OUR STAFF</vt:lpstr>
      <vt:lpstr>OUR STAFF</vt:lpstr>
      <vt:lpstr>OUR STAFF</vt:lpstr>
      <vt:lpstr>OUR STAFF</vt:lpstr>
      <vt:lpstr>OUR PARTNERS</vt:lpstr>
      <vt:lpstr>OUR PARTNERS</vt:lpstr>
      <vt:lpstr>OUR PARTNERS</vt:lpstr>
      <vt:lpstr>SOURCES</vt:lpstr>
      <vt:lpstr> ACCESS PINNACLE ANYWHERE </vt:lpstr>
      <vt:lpstr> WHAT’S NEXT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 Biver</dc:creator>
  <cp:lastModifiedBy>Casey Rogers</cp:lastModifiedBy>
  <cp:revision>74</cp:revision>
  <dcterms:created xsi:type="dcterms:W3CDTF">2020-11-02T19:41:20Z</dcterms:created>
  <dcterms:modified xsi:type="dcterms:W3CDTF">2022-01-31T15:43:48Z</dcterms:modified>
</cp:coreProperties>
</file>