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6"/>
    <a:srgbClr val="E3B428"/>
    <a:srgbClr val="143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5"/>
  </p:normalViewPr>
  <p:slideViewPr>
    <p:cSldViewPr snapToGrid="0" snapToObjects="1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E5C99-86F9-4AA4-996C-F6862794DC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3DC466-F5F1-448F-830D-C2D5218C12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Global Enterprise Subscription - Unlimited Employee Access</a:t>
          </a:r>
        </a:p>
      </dgm:t>
    </dgm:pt>
    <dgm:pt modelId="{C4AA1F60-B5E4-495A-8C4E-A9EDF5CC5262}" type="parTrans" cxnId="{AB2E6A57-FA8A-49D9-B876-521A96A377D8}">
      <dgm:prSet/>
      <dgm:spPr/>
      <dgm:t>
        <a:bodyPr/>
        <a:lstStyle/>
        <a:p>
          <a:endParaRPr lang="en-US"/>
        </a:p>
      </dgm:t>
    </dgm:pt>
    <dgm:pt modelId="{E5F402A9-735C-462F-801F-8863304CC6E3}" type="sibTrans" cxnId="{AB2E6A57-FA8A-49D9-B876-521A96A377D8}">
      <dgm:prSet/>
      <dgm:spPr/>
      <dgm:t>
        <a:bodyPr/>
        <a:lstStyle/>
        <a:p>
          <a:endParaRPr lang="en-US"/>
        </a:p>
      </dgm:t>
    </dgm:pt>
    <dgm:pt modelId="{777AEF70-F190-4FEE-A9DC-8B150EDF4856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Choose the Asset Libraries</a:t>
          </a:r>
        </a:p>
      </dgm:t>
    </dgm:pt>
    <dgm:pt modelId="{C73EF86D-4135-4D1E-BF3E-7AC8D267BE9D}" type="parTrans" cxnId="{CA932729-1D22-498F-A4F0-FDFA0B8050D5}">
      <dgm:prSet/>
      <dgm:spPr/>
      <dgm:t>
        <a:bodyPr/>
        <a:lstStyle/>
        <a:p>
          <a:endParaRPr lang="en-US"/>
        </a:p>
      </dgm:t>
    </dgm:pt>
    <dgm:pt modelId="{88CCC1EF-920E-4019-BFCA-DA68B0926447}" type="sibTrans" cxnId="{CA932729-1D22-498F-A4F0-FDFA0B8050D5}">
      <dgm:prSet/>
      <dgm:spPr/>
      <dgm:t>
        <a:bodyPr/>
        <a:lstStyle/>
        <a:p>
          <a:endParaRPr lang="en-US"/>
        </a:p>
      </dgm:t>
    </dgm:pt>
    <dgm:pt modelId="{5F309540-66E1-4E61-863F-A3B3339DF9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Content available in over 60 languages</a:t>
          </a:r>
        </a:p>
      </dgm:t>
    </dgm:pt>
    <dgm:pt modelId="{2033C0A6-6598-475D-AA46-F296F40128DE}" type="parTrans" cxnId="{47255FDE-44F8-445D-878F-304A99E6BD80}">
      <dgm:prSet/>
      <dgm:spPr/>
      <dgm:t>
        <a:bodyPr/>
        <a:lstStyle/>
        <a:p>
          <a:endParaRPr lang="en-US"/>
        </a:p>
      </dgm:t>
    </dgm:pt>
    <dgm:pt modelId="{F1DB408F-A2DD-49E4-BED2-BCD94BBBA134}" type="sibTrans" cxnId="{47255FDE-44F8-445D-878F-304A99E6BD80}">
      <dgm:prSet/>
      <dgm:spPr/>
      <dgm:t>
        <a:bodyPr/>
        <a:lstStyle/>
        <a:p>
          <a:endParaRPr lang="en-US"/>
        </a:p>
      </dgm:t>
    </dgm:pt>
    <dgm:pt modelId="{50C9A9EB-E338-4483-B618-E2138C380DA7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Robust Report Dashboard</a:t>
          </a:r>
        </a:p>
      </dgm:t>
    </dgm:pt>
    <dgm:pt modelId="{D422C2F1-9E52-48A2-AD1A-770FBD9B237E}" type="parTrans" cxnId="{D5005498-FFB7-418A-BB98-9EC5302AF383}">
      <dgm:prSet/>
      <dgm:spPr/>
      <dgm:t>
        <a:bodyPr/>
        <a:lstStyle/>
        <a:p>
          <a:endParaRPr lang="en-US"/>
        </a:p>
      </dgm:t>
    </dgm:pt>
    <dgm:pt modelId="{96534E37-4A98-4E7D-A96D-9A6835C74A17}" type="sibTrans" cxnId="{D5005498-FFB7-418A-BB98-9EC5302AF383}">
      <dgm:prSet/>
      <dgm:spPr/>
      <dgm:t>
        <a:bodyPr/>
        <a:lstStyle/>
        <a:p>
          <a:endParaRPr lang="en-US"/>
        </a:p>
      </dgm:t>
    </dgm:pt>
    <dgm:pt modelId="{785DE2C1-E5FF-451D-A7D0-290E323835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Unlimited Windows Azure Cloud Storage and Content Customization</a:t>
          </a:r>
        </a:p>
      </dgm:t>
    </dgm:pt>
    <dgm:pt modelId="{5B582E64-66FC-4A33-B526-AC2837D37BEB}" type="parTrans" cxnId="{5E3D155D-6D87-4CA7-9B52-6778AA8A9EDC}">
      <dgm:prSet/>
      <dgm:spPr/>
      <dgm:t>
        <a:bodyPr/>
        <a:lstStyle/>
        <a:p>
          <a:endParaRPr lang="en-US"/>
        </a:p>
      </dgm:t>
    </dgm:pt>
    <dgm:pt modelId="{B90E6FF8-1121-4CF9-BD8D-569B92C91CE8}" type="sibTrans" cxnId="{5E3D155D-6D87-4CA7-9B52-6778AA8A9EDC}">
      <dgm:prSet/>
      <dgm:spPr/>
      <dgm:t>
        <a:bodyPr/>
        <a:lstStyle/>
        <a:p>
          <a:endParaRPr lang="en-US"/>
        </a:p>
      </dgm:t>
    </dgm:pt>
    <dgm:pt modelId="{EABF11A5-05FE-489F-ACAB-EAAED3FFEA66}" type="pres">
      <dgm:prSet presAssocID="{267E5C99-86F9-4AA4-996C-F6862794DC83}" presName="root" presStyleCnt="0">
        <dgm:presLayoutVars>
          <dgm:dir/>
          <dgm:resizeHandles val="exact"/>
        </dgm:presLayoutVars>
      </dgm:prSet>
      <dgm:spPr/>
    </dgm:pt>
    <dgm:pt modelId="{A46B60D9-2FE8-438E-A414-293F5D8D3814}" type="pres">
      <dgm:prSet presAssocID="{353DC466-F5F1-448F-830D-C2D5218C12A6}" presName="compNode" presStyleCnt="0"/>
      <dgm:spPr/>
    </dgm:pt>
    <dgm:pt modelId="{13957053-D59A-4D0A-94D0-5F976043446E}" type="pres">
      <dgm:prSet presAssocID="{353DC466-F5F1-448F-830D-C2D5218C12A6}" presName="bgRect" presStyleLbl="bgShp" presStyleIdx="0" presStyleCnt="5"/>
      <dgm:spPr>
        <a:noFill/>
      </dgm:spPr>
    </dgm:pt>
    <dgm:pt modelId="{98289D52-95C1-4943-8D41-5F761499D730}" type="pres">
      <dgm:prSet presAssocID="{353DC466-F5F1-448F-830D-C2D5218C12A6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E90DFCE-8247-43C9-AE61-7162B9C49E6F}" type="pres">
      <dgm:prSet presAssocID="{353DC466-F5F1-448F-830D-C2D5218C12A6}" presName="spaceRect" presStyleCnt="0"/>
      <dgm:spPr/>
    </dgm:pt>
    <dgm:pt modelId="{EF83A970-6AC6-4948-96FD-780431342166}" type="pres">
      <dgm:prSet presAssocID="{353DC466-F5F1-448F-830D-C2D5218C12A6}" presName="parTx" presStyleLbl="revTx" presStyleIdx="0" presStyleCnt="5" custScaleX="105569" custLinFactNeighborX="3470">
        <dgm:presLayoutVars>
          <dgm:chMax val="0"/>
          <dgm:chPref val="0"/>
        </dgm:presLayoutVars>
      </dgm:prSet>
      <dgm:spPr/>
    </dgm:pt>
    <dgm:pt modelId="{05E6F181-DFC1-4900-A13D-3AC78294D800}" type="pres">
      <dgm:prSet presAssocID="{E5F402A9-735C-462F-801F-8863304CC6E3}" presName="sibTrans" presStyleCnt="0"/>
      <dgm:spPr/>
    </dgm:pt>
    <dgm:pt modelId="{1E7A22D6-7D07-4F0E-8378-339B69F11B2A}" type="pres">
      <dgm:prSet presAssocID="{777AEF70-F190-4FEE-A9DC-8B150EDF4856}" presName="compNode" presStyleCnt="0"/>
      <dgm:spPr/>
    </dgm:pt>
    <dgm:pt modelId="{5FFFB0DF-59BE-40BA-B3BF-C340240CB865}" type="pres">
      <dgm:prSet presAssocID="{777AEF70-F190-4FEE-A9DC-8B150EDF4856}" presName="bgRect" presStyleLbl="bgShp" presStyleIdx="1" presStyleCnt="5"/>
      <dgm:spPr>
        <a:noFill/>
      </dgm:spPr>
    </dgm:pt>
    <dgm:pt modelId="{EACD1395-B0CE-427C-80B7-9855D90A4597}" type="pres">
      <dgm:prSet presAssocID="{777AEF70-F190-4FEE-A9DC-8B150EDF48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9A1AFD6-5291-4E48-8C92-E2460D045CD2}" type="pres">
      <dgm:prSet presAssocID="{777AEF70-F190-4FEE-A9DC-8B150EDF4856}" presName="spaceRect" presStyleCnt="0"/>
      <dgm:spPr/>
    </dgm:pt>
    <dgm:pt modelId="{CC9F6458-1AB2-4D34-8A88-699967F78FC9}" type="pres">
      <dgm:prSet presAssocID="{777AEF70-F190-4FEE-A9DC-8B150EDF4856}" presName="parTx" presStyleLbl="revTx" presStyleIdx="1" presStyleCnt="5" custLinFactNeighborX="347">
        <dgm:presLayoutVars>
          <dgm:chMax val="0"/>
          <dgm:chPref val="0"/>
        </dgm:presLayoutVars>
      </dgm:prSet>
      <dgm:spPr/>
    </dgm:pt>
    <dgm:pt modelId="{BD2445E2-0F43-42F0-8141-18AADA4B46F3}" type="pres">
      <dgm:prSet presAssocID="{88CCC1EF-920E-4019-BFCA-DA68B0926447}" presName="sibTrans" presStyleCnt="0"/>
      <dgm:spPr/>
    </dgm:pt>
    <dgm:pt modelId="{A1331CC9-B51F-4CB9-AA49-619B815A1C4E}" type="pres">
      <dgm:prSet presAssocID="{5F309540-66E1-4E61-863F-A3B3339DF9DD}" presName="compNode" presStyleCnt="0"/>
      <dgm:spPr/>
    </dgm:pt>
    <dgm:pt modelId="{9D0BBE47-5563-4C3B-9D0B-59D96E19C171}" type="pres">
      <dgm:prSet presAssocID="{5F309540-66E1-4E61-863F-A3B3339DF9DD}" presName="bgRect" presStyleLbl="bgShp" presStyleIdx="2" presStyleCnt="5"/>
      <dgm:spPr>
        <a:noFill/>
      </dgm:spPr>
    </dgm:pt>
    <dgm:pt modelId="{E5FAB8EE-FF37-41EE-A4FA-998F6021F093}" type="pres">
      <dgm:prSet presAssocID="{5F309540-66E1-4E61-863F-A3B3339DF9D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9A9A4F5-B0E2-4C65-9889-AAB0303106CE}" type="pres">
      <dgm:prSet presAssocID="{5F309540-66E1-4E61-863F-A3B3339DF9DD}" presName="spaceRect" presStyleCnt="0"/>
      <dgm:spPr/>
    </dgm:pt>
    <dgm:pt modelId="{56612393-796C-4C89-AC37-BF96928FEC71}" type="pres">
      <dgm:prSet presAssocID="{5F309540-66E1-4E61-863F-A3B3339DF9DD}" presName="parTx" presStyleLbl="revTx" presStyleIdx="2" presStyleCnt="5">
        <dgm:presLayoutVars>
          <dgm:chMax val="0"/>
          <dgm:chPref val="0"/>
        </dgm:presLayoutVars>
      </dgm:prSet>
      <dgm:spPr/>
    </dgm:pt>
    <dgm:pt modelId="{AE4563A5-A926-498D-94A8-9DBDE4C86B19}" type="pres">
      <dgm:prSet presAssocID="{F1DB408F-A2DD-49E4-BED2-BCD94BBBA134}" presName="sibTrans" presStyleCnt="0"/>
      <dgm:spPr/>
    </dgm:pt>
    <dgm:pt modelId="{B5D82B9D-842D-4676-971A-7D2AD1DB5E30}" type="pres">
      <dgm:prSet presAssocID="{50C9A9EB-E338-4483-B618-E2138C380DA7}" presName="compNode" presStyleCnt="0"/>
      <dgm:spPr/>
    </dgm:pt>
    <dgm:pt modelId="{3D2E924B-525D-4F04-908B-DD469F54F938}" type="pres">
      <dgm:prSet presAssocID="{50C9A9EB-E338-4483-B618-E2138C380DA7}" presName="bgRect" presStyleLbl="bgShp" presStyleIdx="3" presStyleCnt="5"/>
      <dgm:spPr>
        <a:noFill/>
      </dgm:spPr>
    </dgm:pt>
    <dgm:pt modelId="{1DB88FD1-1DDC-402D-8244-B1BD6679EF05}" type="pres">
      <dgm:prSet presAssocID="{50C9A9EB-E338-4483-B618-E2138C380DA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2A92243-1DEF-482C-9D62-2CDA987A4638}" type="pres">
      <dgm:prSet presAssocID="{50C9A9EB-E338-4483-B618-E2138C380DA7}" presName="spaceRect" presStyleCnt="0"/>
      <dgm:spPr/>
    </dgm:pt>
    <dgm:pt modelId="{D4F8DA79-B1A2-4345-A024-0E99A5B7212F}" type="pres">
      <dgm:prSet presAssocID="{50C9A9EB-E338-4483-B618-E2138C380DA7}" presName="parTx" presStyleLbl="revTx" presStyleIdx="3" presStyleCnt="5">
        <dgm:presLayoutVars>
          <dgm:chMax val="0"/>
          <dgm:chPref val="0"/>
        </dgm:presLayoutVars>
      </dgm:prSet>
      <dgm:spPr/>
    </dgm:pt>
    <dgm:pt modelId="{C1508ACF-A045-4105-865E-5A99C67B443B}" type="pres">
      <dgm:prSet presAssocID="{96534E37-4A98-4E7D-A96D-9A6835C74A17}" presName="sibTrans" presStyleCnt="0"/>
      <dgm:spPr/>
    </dgm:pt>
    <dgm:pt modelId="{8D0FE83A-030B-4DF0-9340-0F216780FB32}" type="pres">
      <dgm:prSet presAssocID="{785DE2C1-E5FF-451D-A7D0-290E323835C3}" presName="compNode" presStyleCnt="0"/>
      <dgm:spPr/>
    </dgm:pt>
    <dgm:pt modelId="{2F8EC66A-729E-40E9-952F-605A7FC5B7C2}" type="pres">
      <dgm:prSet presAssocID="{785DE2C1-E5FF-451D-A7D0-290E323835C3}" presName="bgRect" presStyleLbl="bgShp" presStyleIdx="4" presStyleCnt="5"/>
      <dgm:spPr>
        <a:noFill/>
      </dgm:spPr>
    </dgm:pt>
    <dgm:pt modelId="{D148D865-BDC6-42D8-9503-4C04F9B2A4CE}" type="pres">
      <dgm:prSet presAssocID="{785DE2C1-E5FF-451D-A7D0-290E323835C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A8137A18-D403-4EB5-8159-6E3C08534DD9}" type="pres">
      <dgm:prSet presAssocID="{785DE2C1-E5FF-451D-A7D0-290E323835C3}" presName="spaceRect" presStyleCnt="0"/>
      <dgm:spPr/>
    </dgm:pt>
    <dgm:pt modelId="{06543205-9A7B-4840-A90B-93A5CDDF13B5}" type="pres">
      <dgm:prSet presAssocID="{785DE2C1-E5FF-451D-A7D0-290E323835C3}" presName="parTx" presStyleLbl="revTx" presStyleIdx="4" presStyleCnt="5" custScaleX="104831" custLinFactNeighborX="3123" custLinFactNeighborY="827">
        <dgm:presLayoutVars>
          <dgm:chMax val="0"/>
          <dgm:chPref val="0"/>
        </dgm:presLayoutVars>
      </dgm:prSet>
      <dgm:spPr/>
    </dgm:pt>
  </dgm:ptLst>
  <dgm:cxnLst>
    <dgm:cxn modelId="{7A0BE411-7BC8-420B-B89A-347B563E4927}" type="presOf" srcId="{785DE2C1-E5FF-451D-A7D0-290E323835C3}" destId="{06543205-9A7B-4840-A90B-93A5CDDF13B5}" srcOrd="0" destOrd="0" presId="urn:microsoft.com/office/officeart/2018/2/layout/IconVerticalSolidList"/>
    <dgm:cxn modelId="{CA932729-1D22-498F-A4F0-FDFA0B8050D5}" srcId="{267E5C99-86F9-4AA4-996C-F6862794DC83}" destId="{777AEF70-F190-4FEE-A9DC-8B150EDF4856}" srcOrd="1" destOrd="0" parTransId="{C73EF86D-4135-4D1E-BF3E-7AC8D267BE9D}" sibTransId="{88CCC1EF-920E-4019-BFCA-DA68B0926447}"/>
    <dgm:cxn modelId="{DD958734-2BCE-4FA6-AE8C-D194AD3C9C21}" type="presOf" srcId="{50C9A9EB-E338-4483-B618-E2138C380DA7}" destId="{D4F8DA79-B1A2-4345-A024-0E99A5B7212F}" srcOrd="0" destOrd="0" presId="urn:microsoft.com/office/officeart/2018/2/layout/IconVerticalSolidList"/>
    <dgm:cxn modelId="{5E3D155D-6D87-4CA7-9B52-6778AA8A9EDC}" srcId="{267E5C99-86F9-4AA4-996C-F6862794DC83}" destId="{785DE2C1-E5FF-451D-A7D0-290E323835C3}" srcOrd="4" destOrd="0" parTransId="{5B582E64-66FC-4A33-B526-AC2837D37BEB}" sibTransId="{B90E6FF8-1121-4CF9-BD8D-569B92C91CE8}"/>
    <dgm:cxn modelId="{4CE86265-4C9B-4BD3-8F8F-0B12812C12E2}" type="presOf" srcId="{267E5C99-86F9-4AA4-996C-F6862794DC83}" destId="{EABF11A5-05FE-489F-ACAB-EAAED3FFEA66}" srcOrd="0" destOrd="0" presId="urn:microsoft.com/office/officeart/2018/2/layout/IconVerticalSolidList"/>
    <dgm:cxn modelId="{DDBB6D4A-59D9-486F-B18B-F6DCA0B92F1F}" type="presOf" srcId="{5F309540-66E1-4E61-863F-A3B3339DF9DD}" destId="{56612393-796C-4C89-AC37-BF96928FEC71}" srcOrd="0" destOrd="0" presId="urn:microsoft.com/office/officeart/2018/2/layout/IconVerticalSolidList"/>
    <dgm:cxn modelId="{AB2E6A57-FA8A-49D9-B876-521A96A377D8}" srcId="{267E5C99-86F9-4AA4-996C-F6862794DC83}" destId="{353DC466-F5F1-448F-830D-C2D5218C12A6}" srcOrd="0" destOrd="0" parTransId="{C4AA1F60-B5E4-495A-8C4E-A9EDF5CC5262}" sibTransId="{E5F402A9-735C-462F-801F-8863304CC6E3}"/>
    <dgm:cxn modelId="{D5005498-FFB7-418A-BB98-9EC5302AF383}" srcId="{267E5C99-86F9-4AA4-996C-F6862794DC83}" destId="{50C9A9EB-E338-4483-B618-E2138C380DA7}" srcOrd="3" destOrd="0" parTransId="{D422C2F1-9E52-48A2-AD1A-770FBD9B237E}" sibTransId="{96534E37-4A98-4E7D-A96D-9A6835C74A17}"/>
    <dgm:cxn modelId="{512A3FB1-1200-4C3D-AC72-74D3D7924F41}" type="presOf" srcId="{353DC466-F5F1-448F-830D-C2D5218C12A6}" destId="{EF83A970-6AC6-4948-96FD-780431342166}" srcOrd="0" destOrd="0" presId="urn:microsoft.com/office/officeart/2018/2/layout/IconVerticalSolidList"/>
    <dgm:cxn modelId="{47255FDE-44F8-445D-878F-304A99E6BD80}" srcId="{267E5C99-86F9-4AA4-996C-F6862794DC83}" destId="{5F309540-66E1-4E61-863F-A3B3339DF9DD}" srcOrd="2" destOrd="0" parTransId="{2033C0A6-6598-475D-AA46-F296F40128DE}" sibTransId="{F1DB408F-A2DD-49E4-BED2-BCD94BBBA134}"/>
    <dgm:cxn modelId="{560F80FF-B2EE-43FD-B3F2-C1AF41878C6D}" type="presOf" srcId="{777AEF70-F190-4FEE-A9DC-8B150EDF4856}" destId="{CC9F6458-1AB2-4D34-8A88-699967F78FC9}" srcOrd="0" destOrd="0" presId="urn:microsoft.com/office/officeart/2018/2/layout/IconVerticalSolidList"/>
    <dgm:cxn modelId="{609E3E92-7240-4AE1-96D0-BBE7C9551C49}" type="presParOf" srcId="{EABF11A5-05FE-489F-ACAB-EAAED3FFEA66}" destId="{A46B60D9-2FE8-438E-A414-293F5D8D3814}" srcOrd="0" destOrd="0" presId="urn:microsoft.com/office/officeart/2018/2/layout/IconVerticalSolidList"/>
    <dgm:cxn modelId="{FD289BD9-960E-44E4-ACF5-03CB0C89F204}" type="presParOf" srcId="{A46B60D9-2FE8-438E-A414-293F5D8D3814}" destId="{13957053-D59A-4D0A-94D0-5F976043446E}" srcOrd="0" destOrd="0" presId="urn:microsoft.com/office/officeart/2018/2/layout/IconVerticalSolidList"/>
    <dgm:cxn modelId="{05B2D3E1-BC06-400A-82C8-B3274A6F113E}" type="presParOf" srcId="{A46B60D9-2FE8-438E-A414-293F5D8D3814}" destId="{98289D52-95C1-4943-8D41-5F761499D730}" srcOrd="1" destOrd="0" presId="urn:microsoft.com/office/officeart/2018/2/layout/IconVerticalSolidList"/>
    <dgm:cxn modelId="{BBEFE1CD-7E45-4BF8-AFFB-76EA51499D02}" type="presParOf" srcId="{A46B60D9-2FE8-438E-A414-293F5D8D3814}" destId="{8E90DFCE-8247-43C9-AE61-7162B9C49E6F}" srcOrd="2" destOrd="0" presId="urn:microsoft.com/office/officeart/2018/2/layout/IconVerticalSolidList"/>
    <dgm:cxn modelId="{83409921-E256-4B04-BF99-FDEA97489C06}" type="presParOf" srcId="{A46B60D9-2FE8-438E-A414-293F5D8D3814}" destId="{EF83A970-6AC6-4948-96FD-780431342166}" srcOrd="3" destOrd="0" presId="urn:microsoft.com/office/officeart/2018/2/layout/IconVerticalSolidList"/>
    <dgm:cxn modelId="{91C399C3-E00E-4A7B-96C6-0BE265ABD6ED}" type="presParOf" srcId="{EABF11A5-05FE-489F-ACAB-EAAED3FFEA66}" destId="{05E6F181-DFC1-4900-A13D-3AC78294D800}" srcOrd="1" destOrd="0" presId="urn:microsoft.com/office/officeart/2018/2/layout/IconVerticalSolidList"/>
    <dgm:cxn modelId="{145C5B5A-D76A-4631-B994-C17A96623D4B}" type="presParOf" srcId="{EABF11A5-05FE-489F-ACAB-EAAED3FFEA66}" destId="{1E7A22D6-7D07-4F0E-8378-339B69F11B2A}" srcOrd="2" destOrd="0" presId="urn:microsoft.com/office/officeart/2018/2/layout/IconVerticalSolidList"/>
    <dgm:cxn modelId="{123AE9C1-DBA8-4795-965D-46E4F7ED3D55}" type="presParOf" srcId="{1E7A22D6-7D07-4F0E-8378-339B69F11B2A}" destId="{5FFFB0DF-59BE-40BA-B3BF-C340240CB865}" srcOrd="0" destOrd="0" presId="urn:microsoft.com/office/officeart/2018/2/layout/IconVerticalSolidList"/>
    <dgm:cxn modelId="{AA7914A2-3256-4F9C-91AF-1150BDA1018D}" type="presParOf" srcId="{1E7A22D6-7D07-4F0E-8378-339B69F11B2A}" destId="{EACD1395-B0CE-427C-80B7-9855D90A4597}" srcOrd="1" destOrd="0" presId="urn:microsoft.com/office/officeart/2018/2/layout/IconVerticalSolidList"/>
    <dgm:cxn modelId="{D54C13A3-D55D-4369-93C4-AB546A3DC3FA}" type="presParOf" srcId="{1E7A22D6-7D07-4F0E-8378-339B69F11B2A}" destId="{29A1AFD6-5291-4E48-8C92-E2460D045CD2}" srcOrd="2" destOrd="0" presId="urn:microsoft.com/office/officeart/2018/2/layout/IconVerticalSolidList"/>
    <dgm:cxn modelId="{E9FB0801-FC0E-44A9-BCDA-FE6E88FFE392}" type="presParOf" srcId="{1E7A22D6-7D07-4F0E-8378-339B69F11B2A}" destId="{CC9F6458-1AB2-4D34-8A88-699967F78FC9}" srcOrd="3" destOrd="0" presId="urn:microsoft.com/office/officeart/2018/2/layout/IconVerticalSolidList"/>
    <dgm:cxn modelId="{215F42BC-336B-4890-9670-4510183106F0}" type="presParOf" srcId="{EABF11A5-05FE-489F-ACAB-EAAED3FFEA66}" destId="{BD2445E2-0F43-42F0-8141-18AADA4B46F3}" srcOrd="3" destOrd="0" presId="urn:microsoft.com/office/officeart/2018/2/layout/IconVerticalSolidList"/>
    <dgm:cxn modelId="{86159B77-674E-4CC7-B09B-D7F94488BC22}" type="presParOf" srcId="{EABF11A5-05FE-489F-ACAB-EAAED3FFEA66}" destId="{A1331CC9-B51F-4CB9-AA49-619B815A1C4E}" srcOrd="4" destOrd="0" presId="urn:microsoft.com/office/officeart/2018/2/layout/IconVerticalSolidList"/>
    <dgm:cxn modelId="{CA53DB09-9EE1-4999-9407-32C128F58B93}" type="presParOf" srcId="{A1331CC9-B51F-4CB9-AA49-619B815A1C4E}" destId="{9D0BBE47-5563-4C3B-9D0B-59D96E19C171}" srcOrd="0" destOrd="0" presId="urn:microsoft.com/office/officeart/2018/2/layout/IconVerticalSolidList"/>
    <dgm:cxn modelId="{03363B43-C408-47CE-B8AC-82C7F2AB8952}" type="presParOf" srcId="{A1331CC9-B51F-4CB9-AA49-619B815A1C4E}" destId="{E5FAB8EE-FF37-41EE-A4FA-998F6021F093}" srcOrd="1" destOrd="0" presId="urn:microsoft.com/office/officeart/2018/2/layout/IconVerticalSolidList"/>
    <dgm:cxn modelId="{785D986E-8F23-4083-86CF-C749F6D4F29F}" type="presParOf" srcId="{A1331CC9-B51F-4CB9-AA49-619B815A1C4E}" destId="{59A9A4F5-B0E2-4C65-9889-AAB0303106CE}" srcOrd="2" destOrd="0" presId="urn:microsoft.com/office/officeart/2018/2/layout/IconVerticalSolidList"/>
    <dgm:cxn modelId="{C1D85C08-9370-4D93-82B3-DE6C3F4F22B6}" type="presParOf" srcId="{A1331CC9-B51F-4CB9-AA49-619B815A1C4E}" destId="{56612393-796C-4C89-AC37-BF96928FEC71}" srcOrd="3" destOrd="0" presId="urn:microsoft.com/office/officeart/2018/2/layout/IconVerticalSolidList"/>
    <dgm:cxn modelId="{B5EDD0F4-6CDD-4686-943A-E4A34DD97207}" type="presParOf" srcId="{EABF11A5-05FE-489F-ACAB-EAAED3FFEA66}" destId="{AE4563A5-A926-498D-94A8-9DBDE4C86B19}" srcOrd="5" destOrd="0" presId="urn:microsoft.com/office/officeart/2018/2/layout/IconVerticalSolidList"/>
    <dgm:cxn modelId="{50722EB4-1B9C-4332-B5FB-24B54FD55C83}" type="presParOf" srcId="{EABF11A5-05FE-489F-ACAB-EAAED3FFEA66}" destId="{B5D82B9D-842D-4676-971A-7D2AD1DB5E30}" srcOrd="6" destOrd="0" presId="urn:microsoft.com/office/officeart/2018/2/layout/IconVerticalSolidList"/>
    <dgm:cxn modelId="{840A62D4-8E65-455B-A1CE-55B3739899B7}" type="presParOf" srcId="{B5D82B9D-842D-4676-971A-7D2AD1DB5E30}" destId="{3D2E924B-525D-4F04-908B-DD469F54F938}" srcOrd="0" destOrd="0" presId="urn:microsoft.com/office/officeart/2018/2/layout/IconVerticalSolidList"/>
    <dgm:cxn modelId="{49D5BB76-DA16-48C6-8140-02DDB50F8A10}" type="presParOf" srcId="{B5D82B9D-842D-4676-971A-7D2AD1DB5E30}" destId="{1DB88FD1-1DDC-402D-8244-B1BD6679EF05}" srcOrd="1" destOrd="0" presId="urn:microsoft.com/office/officeart/2018/2/layout/IconVerticalSolidList"/>
    <dgm:cxn modelId="{B2935697-4F1D-44BA-9D85-6FCA050B0283}" type="presParOf" srcId="{B5D82B9D-842D-4676-971A-7D2AD1DB5E30}" destId="{02A92243-1DEF-482C-9D62-2CDA987A4638}" srcOrd="2" destOrd="0" presId="urn:microsoft.com/office/officeart/2018/2/layout/IconVerticalSolidList"/>
    <dgm:cxn modelId="{F8EF3944-5E25-412F-B2AE-7B49A966C3EA}" type="presParOf" srcId="{B5D82B9D-842D-4676-971A-7D2AD1DB5E30}" destId="{D4F8DA79-B1A2-4345-A024-0E99A5B7212F}" srcOrd="3" destOrd="0" presId="urn:microsoft.com/office/officeart/2018/2/layout/IconVerticalSolidList"/>
    <dgm:cxn modelId="{F37A63F0-2292-42FD-A93D-657757984FFA}" type="presParOf" srcId="{EABF11A5-05FE-489F-ACAB-EAAED3FFEA66}" destId="{C1508ACF-A045-4105-865E-5A99C67B443B}" srcOrd="7" destOrd="0" presId="urn:microsoft.com/office/officeart/2018/2/layout/IconVerticalSolidList"/>
    <dgm:cxn modelId="{FF1889FA-6018-45E3-A00F-E2B09C8D6E1E}" type="presParOf" srcId="{EABF11A5-05FE-489F-ACAB-EAAED3FFEA66}" destId="{8D0FE83A-030B-4DF0-9340-0F216780FB32}" srcOrd="8" destOrd="0" presId="urn:microsoft.com/office/officeart/2018/2/layout/IconVerticalSolidList"/>
    <dgm:cxn modelId="{8D2E0DFD-4013-48AD-9D95-831D1CAB0886}" type="presParOf" srcId="{8D0FE83A-030B-4DF0-9340-0F216780FB32}" destId="{2F8EC66A-729E-40E9-952F-605A7FC5B7C2}" srcOrd="0" destOrd="0" presId="urn:microsoft.com/office/officeart/2018/2/layout/IconVerticalSolidList"/>
    <dgm:cxn modelId="{00D6AFB0-20C7-41FE-826B-8D9902FD9077}" type="presParOf" srcId="{8D0FE83A-030B-4DF0-9340-0F216780FB32}" destId="{D148D865-BDC6-42D8-9503-4C04F9B2A4CE}" srcOrd="1" destOrd="0" presId="urn:microsoft.com/office/officeart/2018/2/layout/IconVerticalSolidList"/>
    <dgm:cxn modelId="{AEC351E9-8BA9-4051-9EC8-D4FD7D846985}" type="presParOf" srcId="{8D0FE83A-030B-4DF0-9340-0F216780FB32}" destId="{A8137A18-D403-4EB5-8159-6E3C08534DD9}" srcOrd="2" destOrd="0" presId="urn:microsoft.com/office/officeart/2018/2/layout/IconVerticalSolidList"/>
    <dgm:cxn modelId="{6EE2B73B-6898-4353-892B-FABBC5997906}" type="presParOf" srcId="{8D0FE83A-030B-4DF0-9340-0F216780FB32}" destId="{06543205-9A7B-4840-A90B-93A5CDDF13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E5C99-86F9-4AA4-996C-F6862794DC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6A504D-CB43-4982-BA88-97725580F4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143A69"/>
              </a:solidFill>
              <a:latin typeface="Montserrat" pitchFamily="2" charset="77"/>
            </a:rPr>
            <a:t>Plus much more</a:t>
          </a:r>
        </a:p>
      </dgm:t>
    </dgm:pt>
    <dgm:pt modelId="{014C9198-8F70-47ED-B22A-E29BBC0976D1}" type="sibTrans" cxnId="{087224F2-99C4-4E9A-A9AD-9D5D5474E989}">
      <dgm:prSet/>
      <dgm:spPr/>
      <dgm:t>
        <a:bodyPr/>
        <a:lstStyle/>
        <a:p>
          <a:endParaRPr lang="en-US"/>
        </a:p>
      </dgm:t>
    </dgm:pt>
    <dgm:pt modelId="{3E2A03F1-4653-42E4-9EB7-20786BBE85DC}" type="parTrans" cxnId="{087224F2-99C4-4E9A-A9AD-9D5D5474E989}">
      <dgm:prSet/>
      <dgm:spPr/>
      <dgm:t>
        <a:bodyPr/>
        <a:lstStyle/>
        <a:p>
          <a:endParaRPr lang="en-US"/>
        </a:p>
      </dgm:t>
    </dgm:pt>
    <dgm:pt modelId="{6FF167C8-3102-451C-857B-F46A8E0434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Implementation Plan Executed by Customer Success Team</a:t>
          </a:r>
        </a:p>
      </dgm:t>
    </dgm:pt>
    <dgm:pt modelId="{245E9829-B440-4720-8786-22BAB8B3F200}" type="sibTrans" cxnId="{8EFCBA32-EA0B-4256-AB0F-8634632F88ED}">
      <dgm:prSet/>
      <dgm:spPr/>
      <dgm:t>
        <a:bodyPr/>
        <a:lstStyle/>
        <a:p>
          <a:endParaRPr lang="en-US"/>
        </a:p>
      </dgm:t>
    </dgm:pt>
    <dgm:pt modelId="{8F14CF3E-F744-4D7F-A6CE-545B8F52DC7A}" type="parTrans" cxnId="{8EFCBA32-EA0B-4256-AB0F-8634632F88ED}">
      <dgm:prSet/>
      <dgm:spPr/>
      <dgm:t>
        <a:bodyPr/>
        <a:lstStyle/>
        <a:p>
          <a:endParaRPr lang="en-US"/>
        </a:p>
      </dgm:t>
    </dgm:pt>
    <dgm:pt modelId="{4EC73E4A-167E-4F19-9578-5BB853FF3D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Open API for Custom Development</a:t>
          </a:r>
        </a:p>
      </dgm:t>
    </dgm:pt>
    <dgm:pt modelId="{3100B5D5-8DD3-424C-B5D8-361F8B057FCC}" type="sibTrans" cxnId="{B1463B67-BE86-4487-98D8-33D42775EA05}">
      <dgm:prSet/>
      <dgm:spPr/>
      <dgm:t>
        <a:bodyPr/>
        <a:lstStyle/>
        <a:p>
          <a:endParaRPr lang="en-US"/>
        </a:p>
      </dgm:t>
    </dgm:pt>
    <dgm:pt modelId="{106BC9AB-422B-45A7-B70E-E04FEE2A06BF}" type="parTrans" cxnId="{B1463B67-BE86-4487-98D8-33D42775EA05}">
      <dgm:prSet/>
      <dgm:spPr/>
      <dgm:t>
        <a:bodyPr/>
        <a:lstStyle/>
        <a:p>
          <a:endParaRPr lang="en-US"/>
        </a:p>
      </dgm:t>
    </dgm:pt>
    <dgm:pt modelId="{F20AA29C-B8D6-48F2-B55F-27E834FD9E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itchFamily="2" charset="77"/>
            </a:rPr>
            <a:t>Active Directory Integration Including SSO</a:t>
          </a:r>
        </a:p>
      </dgm:t>
    </dgm:pt>
    <dgm:pt modelId="{35092A03-9CB7-4280-87EF-243B918C5648}" type="sibTrans" cxnId="{ED25AD34-C2AA-458B-B959-32BDB3349BF1}">
      <dgm:prSet/>
      <dgm:spPr/>
      <dgm:t>
        <a:bodyPr/>
        <a:lstStyle/>
        <a:p>
          <a:endParaRPr lang="en-US"/>
        </a:p>
      </dgm:t>
    </dgm:pt>
    <dgm:pt modelId="{B8D68E32-FB5A-48FD-AB99-654B25B2C804}" type="parTrans" cxnId="{ED25AD34-C2AA-458B-B959-32BDB3349BF1}">
      <dgm:prSet/>
      <dgm:spPr/>
      <dgm:t>
        <a:bodyPr/>
        <a:lstStyle/>
        <a:p>
          <a:endParaRPr lang="en-US"/>
        </a:p>
      </dgm:t>
    </dgm:pt>
    <dgm:pt modelId="{785DE2C1-E5FF-451D-A7D0-290E323835C3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dirty="0">
            <a:latin typeface="Montserrat" pitchFamily="2" charset="77"/>
          </a:endParaRPr>
        </a:p>
      </dgm:t>
    </dgm:pt>
    <dgm:pt modelId="{B90E6FF8-1121-4CF9-BD8D-569B92C91CE8}" type="sibTrans" cxnId="{5E3D155D-6D87-4CA7-9B52-6778AA8A9EDC}">
      <dgm:prSet/>
      <dgm:spPr/>
      <dgm:t>
        <a:bodyPr/>
        <a:lstStyle/>
        <a:p>
          <a:endParaRPr lang="en-US"/>
        </a:p>
      </dgm:t>
    </dgm:pt>
    <dgm:pt modelId="{5B582E64-66FC-4A33-B526-AC2837D37BEB}" type="parTrans" cxnId="{5E3D155D-6D87-4CA7-9B52-6778AA8A9EDC}">
      <dgm:prSet/>
      <dgm:spPr/>
      <dgm:t>
        <a:bodyPr/>
        <a:lstStyle/>
        <a:p>
          <a:endParaRPr lang="en-US"/>
        </a:p>
      </dgm:t>
    </dgm:pt>
    <dgm:pt modelId="{EABF11A5-05FE-489F-ACAB-EAAED3FFEA66}" type="pres">
      <dgm:prSet presAssocID="{267E5C99-86F9-4AA4-996C-F6862794DC83}" presName="root" presStyleCnt="0">
        <dgm:presLayoutVars>
          <dgm:dir/>
          <dgm:resizeHandles val="exact"/>
        </dgm:presLayoutVars>
      </dgm:prSet>
      <dgm:spPr/>
    </dgm:pt>
    <dgm:pt modelId="{8D0FE83A-030B-4DF0-9340-0F216780FB32}" type="pres">
      <dgm:prSet presAssocID="{785DE2C1-E5FF-451D-A7D0-290E323835C3}" presName="compNode" presStyleCnt="0"/>
      <dgm:spPr/>
    </dgm:pt>
    <dgm:pt modelId="{2F8EC66A-729E-40E9-952F-605A7FC5B7C2}" type="pres">
      <dgm:prSet presAssocID="{785DE2C1-E5FF-451D-A7D0-290E323835C3}" presName="bgRect" presStyleLbl="bgShp" presStyleIdx="0" presStyleCnt="5"/>
      <dgm:spPr>
        <a:noFill/>
      </dgm:spPr>
    </dgm:pt>
    <dgm:pt modelId="{D148D865-BDC6-42D8-9503-4C04F9B2A4CE}" type="pres">
      <dgm:prSet presAssocID="{785DE2C1-E5FF-451D-A7D0-290E323835C3}" presName="iconRect" presStyleLbl="node1" presStyleIdx="0" presStyleCnt="5"/>
      <dgm:spPr>
        <a:ln>
          <a:noFill/>
        </a:ln>
      </dgm:spPr>
    </dgm:pt>
    <dgm:pt modelId="{A8137A18-D403-4EB5-8159-6E3C08534DD9}" type="pres">
      <dgm:prSet presAssocID="{785DE2C1-E5FF-451D-A7D0-290E323835C3}" presName="spaceRect" presStyleCnt="0"/>
      <dgm:spPr/>
    </dgm:pt>
    <dgm:pt modelId="{06543205-9A7B-4840-A90B-93A5CDDF13B5}" type="pres">
      <dgm:prSet presAssocID="{785DE2C1-E5FF-451D-A7D0-290E323835C3}" presName="parTx" presStyleLbl="revTx" presStyleIdx="0" presStyleCnt="5" custScaleX="101275" custLinFactNeighborX="0" custLinFactNeighborY="2874">
        <dgm:presLayoutVars>
          <dgm:chMax val="0"/>
          <dgm:chPref val="0"/>
        </dgm:presLayoutVars>
      </dgm:prSet>
      <dgm:spPr/>
    </dgm:pt>
    <dgm:pt modelId="{035017F8-9FF6-4803-A285-821424F23D13}" type="pres">
      <dgm:prSet presAssocID="{B90E6FF8-1121-4CF9-BD8D-569B92C91CE8}" presName="sibTrans" presStyleCnt="0"/>
      <dgm:spPr/>
    </dgm:pt>
    <dgm:pt modelId="{FE5321BF-852E-449D-ABBE-CF1B0B5784AB}" type="pres">
      <dgm:prSet presAssocID="{F20AA29C-B8D6-48F2-B55F-27E834FD9EBF}" presName="compNode" presStyleCnt="0"/>
      <dgm:spPr/>
    </dgm:pt>
    <dgm:pt modelId="{37840098-B59C-459E-B0D7-8008EF0DB694}" type="pres">
      <dgm:prSet presAssocID="{F20AA29C-B8D6-48F2-B55F-27E834FD9EBF}" presName="bgRect" presStyleLbl="bgShp" presStyleIdx="1" presStyleCnt="5"/>
      <dgm:spPr>
        <a:noFill/>
      </dgm:spPr>
    </dgm:pt>
    <dgm:pt modelId="{F825BC02-6817-4AF9-B8AC-FAF0BADB356D}" type="pres">
      <dgm:prSet presAssocID="{F20AA29C-B8D6-48F2-B55F-27E834FD9EBF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9D3EAE6-F86F-4D20-A2B4-39ACD6781DB9}" type="pres">
      <dgm:prSet presAssocID="{F20AA29C-B8D6-48F2-B55F-27E834FD9EBF}" presName="spaceRect" presStyleCnt="0"/>
      <dgm:spPr/>
    </dgm:pt>
    <dgm:pt modelId="{B05BD545-628A-43BC-A412-79CD71DC92B1}" type="pres">
      <dgm:prSet presAssocID="{F20AA29C-B8D6-48F2-B55F-27E834FD9EBF}" presName="parTx" presStyleLbl="revTx" presStyleIdx="1" presStyleCnt="5">
        <dgm:presLayoutVars>
          <dgm:chMax val="0"/>
          <dgm:chPref val="0"/>
        </dgm:presLayoutVars>
      </dgm:prSet>
      <dgm:spPr/>
    </dgm:pt>
    <dgm:pt modelId="{AE7093E8-9478-459E-9585-3E8F77935DB7}" type="pres">
      <dgm:prSet presAssocID="{35092A03-9CB7-4280-87EF-243B918C5648}" presName="sibTrans" presStyleCnt="0"/>
      <dgm:spPr/>
    </dgm:pt>
    <dgm:pt modelId="{70FBC9B9-7FED-44F5-8DE4-D91ED9C8B86B}" type="pres">
      <dgm:prSet presAssocID="{4EC73E4A-167E-4F19-9578-5BB853FF3D1E}" presName="compNode" presStyleCnt="0"/>
      <dgm:spPr/>
    </dgm:pt>
    <dgm:pt modelId="{936D304F-40FF-437E-89CD-1DCD90AD0B7B}" type="pres">
      <dgm:prSet presAssocID="{4EC73E4A-167E-4F19-9578-5BB853FF3D1E}" presName="bgRect" presStyleLbl="bgShp" presStyleIdx="2" presStyleCnt="5"/>
      <dgm:spPr>
        <a:noFill/>
      </dgm:spPr>
    </dgm:pt>
    <dgm:pt modelId="{0E7F3435-ED31-4CC6-9424-5E0D071D5A8B}" type="pres">
      <dgm:prSet presAssocID="{4EC73E4A-167E-4F19-9578-5BB853FF3D1E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D556BB3-51E8-41F8-A493-0CBA96DBE3F9}" type="pres">
      <dgm:prSet presAssocID="{4EC73E4A-167E-4F19-9578-5BB853FF3D1E}" presName="spaceRect" presStyleCnt="0"/>
      <dgm:spPr/>
    </dgm:pt>
    <dgm:pt modelId="{363188DC-33C9-47DD-95E2-03D0D2D72DA1}" type="pres">
      <dgm:prSet presAssocID="{4EC73E4A-167E-4F19-9578-5BB853FF3D1E}" presName="parTx" presStyleLbl="revTx" presStyleIdx="2" presStyleCnt="5" custLinFactNeighborY="-26323">
        <dgm:presLayoutVars>
          <dgm:chMax val="0"/>
          <dgm:chPref val="0"/>
        </dgm:presLayoutVars>
      </dgm:prSet>
      <dgm:spPr/>
    </dgm:pt>
    <dgm:pt modelId="{FB355F6E-1E23-4A3E-AB1E-095BE1D502C4}" type="pres">
      <dgm:prSet presAssocID="{3100B5D5-8DD3-424C-B5D8-361F8B057FCC}" presName="sibTrans" presStyleCnt="0"/>
      <dgm:spPr/>
    </dgm:pt>
    <dgm:pt modelId="{07211E04-D281-44ED-818F-9C37176A86FC}" type="pres">
      <dgm:prSet presAssocID="{6FF167C8-3102-451C-857B-F46A8E0434D6}" presName="compNode" presStyleCnt="0"/>
      <dgm:spPr/>
    </dgm:pt>
    <dgm:pt modelId="{0F3DD477-D830-4B81-94AD-6D8506957472}" type="pres">
      <dgm:prSet presAssocID="{6FF167C8-3102-451C-857B-F46A8E0434D6}" presName="bgRect" presStyleLbl="bgShp" presStyleIdx="3" presStyleCnt="5"/>
      <dgm:spPr>
        <a:noFill/>
      </dgm:spPr>
    </dgm:pt>
    <dgm:pt modelId="{6CAEA26A-C4FF-4451-8113-DBDF354C0B75}" type="pres">
      <dgm:prSet presAssocID="{6FF167C8-3102-451C-857B-F46A8E0434D6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5604854-9DD5-408A-AE64-16B5B92A587E}" type="pres">
      <dgm:prSet presAssocID="{6FF167C8-3102-451C-857B-F46A8E0434D6}" presName="spaceRect" presStyleCnt="0"/>
      <dgm:spPr/>
    </dgm:pt>
    <dgm:pt modelId="{BF4FCE38-8F57-4A5F-80E4-F22A0D45560E}" type="pres">
      <dgm:prSet presAssocID="{6FF167C8-3102-451C-857B-F46A8E0434D6}" presName="parTx" presStyleLbl="revTx" presStyleIdx="3" presStyleCnt="5" custLinFactNeighborY="-16751">
        <dgm:presLayoutVars>
          <dgm:chMax val="0"/>
          <dgm:chPref val="0"/>
        </dgm:presLayoutVars>
      </dgm:prSet>
      <dgm:spPr/>
    </dgm:pt>
    <dgm:pt modelId="{A0A220B0-FCAB-4345-B955-4E6958D00125}" type="pres">
      <dgm:prSet presAssocID="{245E9829-B440-4720-8786-22BAB8B3F200}" presName="sibTrans" presStyleCnt="0"/>
      <dgm:spPr/>
    </dgm:pt>
    <dgm:pt modelId="{B5D8EE8C-3BFA-4091-BE7F-27D9B8CAB57F}" type="pres">
      <dgm:prSet presAssocID="{B26A504D-CB43-4982-BA88-97725580F4B4}" presName="compNode" presStyleCnt="0"/>
      <dgm:spPr/>
    </dgm:pt>
    <dgm:pt modelId="{50067AE8-AED9-4871-B293-95D4F5598A02}" type="pres">
      <dgm:prSet presAssocID="{B26A504D-CB43-4982-BA88-97725580F4B4}" presName="bgRect" presStyleLbl="bgShp" presStyleIdx="4" presStyleCnt="5"/>
      <dgm:spPr>
        <a:noFill/>
      </dgm:spPr>
    </dgm:pt>
    <dgm:pt modelId="{13152011-0CBF-4CC1-B49A-8DEB73CEEBB6}" type="pres">
      <dgm:prSet presAssocID="{B26A504D-CB43-4982-BA88-97725580F4B4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E1AE061-7D98-4474-979A-997696DFE601}" type="pres">
      <dgm:prSet presAssocID="{B26A504D-CB43-4982-BA88-97725580F4B4}" presName="spaceRect" presStyleCnt="0"/>
      <dgm:spPr/>
    </dgm:pt>
    <dgm:pt modelId="{FC80F54B-C648-4CEF-B7A5-53845346F359}" type="pres">
      <dgm:prSet presAssocID="{B26A504D-CB43-4982-BA88-97725580F4B4}" presName="parTx" presStyleLbl="revTx" presStyleIdx="4" presStyleCnt="5" custLinFactNeighborX="-59" custLinFactNeighborY="-20586">
        <dgm:presLayoutVars>
          <dgm:chMax val="0"/>
          <dgm:chPref val="0"/>
        </dgm:presLayoutVars>
      </dgm:prSet>
      <dgm:spPr/>
    </dgm:pt>
  </dgm:ptLst>
  <dgm:cxnLst>
    <dgm:cxn modelId="{7A0BE411-7BC8-420B-B89A-347B563E4927}" type="presOf" srcId="{785DE2C1-E5FF-451D-A7D0-290E323835C3}" destId="{06543205-9A7B-4840-A90B-93A5CDDF13B5}" srcOrd="0" destOrd="0" presId="urn:microsoft.com/office/officeart/2018/2/layout/IconVerticalSolidList"/>
    <dgm:cxn modelId="{34A21F15-3A34-46F7-B448-E352FB720CF9}" type="presOf" srcId="{B26A504D-CB43-4982-BA88-97725580F4B4}" destId="{FC80F54B-C648-4CEF-B7A5-53845346F359}" srcOrd="0" destOrd="0" presId="urn:microsoft.com/office/officeart/2018/2/layout/IconVerticalSolidList"/>
    <dgm:cxn modelId="{8EFCBA32-EA0B-4256-AB0F-8634632F88ED}" srcId="{267E5C99-86F9-4AA4-996C-F6862794DC83}" destId="{6FF167C8-3102-451C-857B-F46A8E0434D6}" srcOrd="3" destOrd="0" parTransId="{8F14CF3E-F744-4D7F-A6CE-545B8F52DC7A}" sibTransId="{245E9829-B440-4720-8786-22BAB8B3F200}"/>
    <dgm:cxn modelId="{ED25AD34-C2AA-458B-B959-32BDB3349BF1}" srcId="{267E5C99-86F9-4AA4-996C-F6862794DC83}" destId="{F20AA29C-B8D6-48F2-B55F-27E834FD9EBF}" srcOrd="1" destOrd="0" parTransId="{B8D68E32-FB5A-48FD-AB99-654B25B2C804}" sibTransId="{35092A03-9CB7-4280-87EF-243B918C5648}"/>
    <dgm:cxn modelId="{30CA4537-82DB-4928-96ED-0A80D47BFB4E}" type="presOf" srcId="{4EC73E4A-167E-4F19-9578-5BB853FF3D1E}" destId="{363188DC-33C9-47DD-95E2-03D0D2D72DA1}" srcOrd="0" destOrd="0" presId="urn:microsoft.com/office/officeart/2018/2/layout/IconVerticalSolidList"/>
    <dgm:cxn modelId="{5E3D155D-6D87-4CA7-9B52-6778AA8A9EDC}" srcId="{267E5C99-86F9-4AA4-996C-F6862794DC83}" destId="{785DE2C1-E5FF-451D-A7D0-290E323835C3}" srcOrd="0" destOrd="0" parTransId="{5B582E64-66FC-4A33-B526-AC2837D37BEB}" sibTransId="{B90E6FF8-1121-4CF9-BD8D-569B92C91CE8}"/>
    <dgm:cxn modelId="{4CE86265-4C9B-4BD3-8F8F-0B12812C12E2}" type="presOf" srcId="{267E5C99-86F9-4AA4-996C-F6862794DC83}" destId="{EABF11A5-05FE-489F-ACAB-EAAED3FFEA66}" srcOrd="0" destOrd="0" presId="urn:microsoft.com/office/officeart/2018/2/layout/IconVerticalSolidList"/>
    <dgm:cxn modelId="{B1463B67-BE86-4487-98D8-33D42775EA05}" srcId="{267E5C99-86F9-4AA4-996C-F6862794DC83}" destId="{4EC73E4A-167E-4F19-9578-5BB853FF3D1E}" srcOrd="2" destOrd="0" parTransId="{106BC9AB-422B-45A7-B70E-E04FEE2A06BF}" sibTransId="{3100B5D5-8DD3-424C-B5D8-361F8B057FCC}"/>
    <dgm:cxn modelId="{941E8571-FAA4-4DDF-B511-9F082ADB2FE5}" type="presOf" srcId="{6FF167C8-3102-451C-857B-F46A8E0434D6}" destId="{BF4FCE38-8F57-4A5F-80E4-F22A0D45560E}" srcOrd="0" destOrd="0" presId="urn:microsoft.com/office/officeart/2018/2/layout/IconVerticalSolidList"/>
    <dgm:cxn modelId="{82568EC9-CF59-4695-80FF-A29806BB7F8E}" type="presOf" srcId="{F20AA29C-B8D6-48F2-B55F-27E834FD9EBF}" destId="{B05BD545-628A-43BC-A412-79CD71DC92B1}" srcOrd="0" destOrd="0" presId="urn:microsoft.com/office/officeart/2018/2/layout/IconVerticalSolidList"/>
    <dgm:cxn modelId="{087224F2-99C4-4E9A-A9AD-9D5D5474E989}" srcId="{267E5C99-86F9-4AA4-996C-F6862794DC83}" destId="{B26A504D-CB43-4982-BA88-97725580F4B4}" srcOrd="4" destOrd="0" parTransId="{3E2A03F1-4653-42E4-9EB7-20786BBE85DC}" sibTransId="{014C9198-8F70-47ED-B22A-E29BBC0976D1}"/>
    <dgm:cxn modelId="{FF1889FA-6018-45E3-A00F-E2B09C8D6E1E}" type="presParOf" srcId="{EABF11A5-05FE-489F-ACAB-EAAED3FFEA66}" destId="{8D0FE83A-030B-4DF0-9340-0F216780FB32}" srcOrd="0" destOrd="0" presId="urn:microsoft.com/office/officeart/2018/2/layout/IconVerticalSolidList"/>
    <dgm:cxn modelId="{8D2E0DFD-4013-48AD-9D95-831D1CAB0886}" type="presParOf" srcId="{8D0FE83A-030B-4DF0-9340-0F216780FB32}" destId="{2F8EC66A-729E-40E9-952F-605A7FC5B7C2}" srcOrd="0" destOrd="0" presId="urn:microsoft.com/office/officeart/2018/2/layout/IconVerticalSolidList"/>
    <dgm:cxn modelId="{00D6AFB0-20C7-41FE-826B-8D9902FD9077}" type="presParOf" srcId="{8D0FE83A-030B-4DF0-9340-0F216780FB32}" destId="{D148D865-BDC6-42D8-9503-4C04F9B2A4CE}" srcOrd="1" destOrd="0" presId="urn:microsoft.com/office/officeart/2018/2/layout/IconVerticalSolidList"/>
    <dgm:cxn modelId="{AEC351E9-8BA9-4051-9EC8-D4FD7D846985}" type="presParOf" srcId="{8D0FE83A-030B-4DF0-9340-0F216780FB32}" destId="{A8137A18-D403-4EB5-8159-6E3C08534DD9}" srcOrd="2" destOrd="0" presId="urn:microsoft.com/office/officeart/2018/2/layout/IconVerticalSolidList"/>
    <dgm:cxn modelId="{6EE2B73B-6898-4353-892B-FABBC5997906}" type="presParOf" srcId="{8D0FE83A-030B-4DF0-9340-0F216780FB32}" destId="{06543205-9A7B-4840-A90B-93A5CDDF13B5}" srcOrd="3" destOrd="0" presId="urn:microsoft.com/office/officeart/2018/2/layout/IconVerticalSolidList"/>
    <dgm:cxn modelId="{F331920E-8208-4F85-BE4D-A29943AA38CE}" type="presParOf" srcId="{EABF11A5-05FE-489F-ACAB-EAAED3FFEA66}" destId="{035017F8-9FF6-4803-A285-821424F23D13}" srcOrd="1" destOrd="0" presId="urn:microsoft.com/office/officeart/2018/2/layout/IconVerticalSolidList"/>
    <dgm:cxn modelId="{EF814064-D9B8-490C-82C2-10FE5A6E989F}" type="presParOf" srcId="{EABF11A5-05FE-489F-ACAB-EAAED3FFEA66}" destId="{FE5321BF-852E-449D-ABBE-CF1B0B5784AB}" srcOrd="2" destOrd="0" presId="urn:microsoft.com/office/officeart/2018/2/layout/IconVerticalSolidList"/>
    <dgm:cxn modelId="{58E0C8FE-1D37-4C1B-BB2E-576436887CC9}" type="presParOf" srcId="{FE5321BF-852E-449D-ABBE-CF1B0B5784AB}" destId="{37840098-B59C-459E-B0D7-8008EF0DB694}" srcOrd="0" destOrd="0" presId="urn:microsoft.com/office/officeart/2018/2/layout/IconVerticalSolidList"/>
    <dgm:cxn modelId="{C5DA64FC-35E3-4F92-A2F2-F16CE8CC6935}" type="presParOf" srcId="{FE5321BF-852E-449D-ABBE-CF1B0B5784AB}" destId="{F825BC02-6817-4AF9-B8AC-FAF0BADB356D}" srcOrd="1" destOrd="0" presId="urn:microsoft.com/office/officeart/2018/2/layout/IconVerticalSolidList"/>
    <dgm:cxn modelId="{0B48BF84-0808-47AD-9B2F-FED02DA24B9C}" type="presParOf" srcId="{FE5321BF-852E-449D-ABBE-CF1B0B5784AB}" destId="{19D3EAE6-F86F-4D20-A2B4-39ACD6781DB9}" srcOrd="2" destOrd="0" presId="urn:microsoft.com/office/officeart/2018/2/layout/IconVerticalSolidList"/>
    <dgm:cxn modelId="{C16FA4E4-9F1C-4B74-9FB1-B27288F7A17C}" type="presParOf" srcId="{FE5321BF-852E-449D-ABBE-CF1B0B5784AB}" destId="{B05BD545-628A-43BC-A412-79CD71DC92B1}" srcOrd="3" destOrd="0" presId="urn:microsoft.com/office/officeart/2018/2/layout/IconVerticalSolidList"/>
    <dgm:cxn modelId="{EE9B9782-105A-4596-9342-34EFFB1E4DE4}" type="presParOf" srcId="{EABF11A5-05FE-489F-ACAB-EAAED3FFEA66}" destId="{AE7093E8-9478-459E-9585-3E8F77935DB7}" srcOrd="3" destOrd="0" presId="urn:microsoft.com/office/officeart/2018/2/layout/IconVerticalSolidList"/>
    <dgm:cxn modelId="{7A6533EA-E3D5-4959-A2D5-D876E46A9A92}" type="presParOf" srcId="{EABF11A5-05FE-489F-ACAB-EAAED3FFEA66}" destId="{70FBC9B9-7FED-44F5-8DE4-D91ED9C8B86B}" srcOrd="4" destOrd="0" presId="urn:microsoft.com/office/officeart/2018/2/layout/IconVerticalSolidList"/>
    <dgm:cxn modelId="{D26068D6-FFAF-4077-87D4-44A6B145B486}" type="presParOf" srcId="{70FBC9B9-7FED-44F5-8DE4-D91ED9C8B86B}" destId="{936D304F-40FF-437E-89CD-1DCD90AD0B7B}" srcOrd="0" destOrd="0" presId="urn:microsoft.com/office/officeart/2018/2/layout/IconVerticalSolidList"/>
    <dgm:cxn modelId="{D9AC6C69-2F16-4A7E-BD00-05F4B06E0629}" type="presParOf" srcId="{70FBC9B9-7FED-44F5-8DE4-D91ED9C8B86B}" destId="{0E7F3435-ED31-4CC6-9424-5E0D071D5A8B}" srcOrd="1" destOrd="0" presId="urn:microsoft.com/office/officeart/2018/2/layout/IconVerticalSolidList"/>
    <dgm:cxn modelId="{A238C562-5CA7-4569-90FD-EF8F35A4F0C7}" type="presParOf" srcId="{70FBC9B9-7FED-44F5-8DE4-D91ED9C8B86B}" destId="{2D556BB3-51E8-41F8-A493-0CBA96DBE3F9}" srcOrd="2" destOrd="0" presId="urn:microsoft.com/office/officeart/2018/2/layout/IconVerticalSolidList"/>
    <dgm:cxn modelId="{43B85E14-7F40-411E-9D65-712993E6B899}" type="presParOf" srcId="{70FBC9B9-7FED-44F5-8DE4-D91ED9C8B86B}" destId="{363188DC-33C9-47DD-95E2-03D0D2D72DA1}" srcOrd="3" destOrd="0" presId="urn:microsoft.com/office/officeart/2018/2/layout/IconVerticalSolidList"/>
    <dgm:cxn modelId="{70F67CE8-FE6B-4564-8544-89F2255405E9}" type="presParOf" srcId="{EABF11A5-05FE-489F-ACAB-EAAED3FFEA66}" destId="{FB355F6E-1E23-4A3E-AB1E-095BE1D502C4}" srcOrd="5" destOrd="0" presId="urn:microsoft.com/office/officeart/2018/2/layout/IconVerticalSolidList"/>
    <dgm:cxn modelId="{057DEF7A-ABD2-4B05-84A9-1371EA300D73}" type="presParOf" srcId="{EABF11A5-05FE-489F-ACAB-EAAED3FFEA66}" destId="{07211E04-D281-44ED-818F-9C37176A86FC}" srcOrd="6" destOrd="0" presId="urn:microsoft.com/office/officeart/2018/2/layout/IconVerticalSolidList"/>
    <dgm:cxn modelId="{B85ED359-D2D7-4615-84E0-89F5FBBE82AD}" type="presParOf" srcId="{07211E04-D281-44ED-818F-9C37176A86FC}" destId="{0F3DD477-D830-4B81-94AD-6D8506957472}" srcOrd="0" destOrd="0" presId="urn:microsoft.com/office/officeart/2018/2/layout/IconVerticalSolidList"/>
    <dgm:cxn modelId="{DD522FE9-029A-4B97-A10A-90A5BBD1518C}" type="presParOf" srcId="{07211E04-D281-44ED-818F-9C37176A86FC}" destId="{6CAEA26A-C4FF-4451-8113-DBDF354C0B75}" srcOrd="1" destOrd="0" presId="urn:microsoft.com/office/officeart/2018/2/layout/IconVerticalSolidList"/>
    <dgm:cxn modelId="{1104B7C5-2BDE-48CF-B93E-D1404B463A17}" type="presParOf" srcId="{07211E04-D281-44ED-818F-9C37176A86FC}" destId="{B5604854-9DD5-408A-AE64-16B5B92A587E}" srcOrd="2" destOrd="0" presId="urn:microsoft.com/office/officeart/2018/2/layout/IconVerticalSolidList"/>
    <dgm:cxn modelId="{C1A139EF-F37D-41CB-A5F8-E5202151C09E}" type="presParOf" srcId="{07211E04-D281-44ED-818F-9C37176A86FC}" destId="{BF4FCE38-8F57-4A5F-80E4-F22A0D45560E}" srcOrd="3" destOrd="0" presId="urn:microsoft.com/office/officeart/2018/2/layout/IconVerticalSolidList"/>
    <dgm:cxn modelId="{B8953BA6-0AA1-49BB-8285-483E4D1B8831}" type="presParOf" srcId="{EABF11A5-05FE-489F-ACAB-EAAED3FFEA66}" destId="{A0A220B0-FCAB-4345-B955-4E6958D00125}" srcOrd="7" destOrd="0" presId="urn:microsoft.com/office/officeart/2018/2/layout/IconVerticalSolidList"/>
    <dgm:cxn modelId="{D34E3F7F-8965-48AF-BA85-0D1CB686A9B5}" type="presParOf" srcId="{EABF11A5-05FE-489F-ACAB-EAAED3FFEA66}" destId="{B5D8EE8C-3BFA-4091-BE7F-27D9B8CAB57F}" srcOrd="8" destOrd="0" presId="urn:microsoft.com/office/officeart/2018/2/layout/IconVerticalSolidList"/>
    <dgm:cxn modelId="{D630685A-5EE7-477D-8C9C-A41064F4B80A}" type="presParOf" srcId="{B5D8EE8C-3BFA-4091-BE7F-27D9B8CAB57F}" destId="{50067AE8-AED9-4871-B293-95D4F5598A02}" srcOrd="0" destOrd="0" presId="urn:microsoft.com/office/officeart/2018/2/layout/IconVerticalSolidList"/>
    <dgm:cxn modelId="{4CD220DF-11D8-48CD-8392-D950DC54DAF1}" type="presParOf" srcId="{B5D8EE8C-3BFA-4091-BE7F-27D9B8CAB57F}" destId="{13152011-0CBF-4CC1-B49A-8DEB73CEEBB6}" srcOrd="1" destOrd="0" presId="urn:microsoft.com/office/officeart/2018/2/layout/IconVerticalSolidList"/>
    <dgm:cxn modelId="{CF449B3B-6361-4B20-AD50-45DDCCF2B762}" type="presParOf" srcId="{B5D8EE8C-3BFA-4091-BE7F-27D9B8CAB57F}" destId="{2E1AE061-7D98-4474-979A-997696DFE601}" srcOrd="2" destOrd="0" presId="urn:microsoft.com/office/officeart/2018/2/layout/IconVerticalSolidList"/>
    <dgm:cxn modelId="{E55D037F-95E2-4775-8865-FFB2664D92C0}" type="presParOf" srcId="{B5D8EE8C-3BFA-4091-BE7F-27D9B8CAB57F}" destId="{FC80F54B-C648-4CEF-B7A5-53845346F3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57053-D59A-4D0A-94D0-5F976043446E}">
      <dsp:nvSpPr>
        <dsp:cNvPr id="0" name=""/>
        <dsp:cNvSpPr/>
      </dsp:nvSpPr>
      <dsp:spPr>
        <a:xfrm>
          <a:off x="-17931" y="7646"/>
          <a:ext cx="5106720" cy="40232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89D52-95C1-4943-8D41-5F761499D730}">
      <dsp:nvSpPr>
        <dsp:cNvPr id="0" name=""/>
        <dsp:cNvSpPr/>
      </dsp:nvSpPr>
      <dsp:spPr>
        <a:xfrm>
          <a:off x="103772" y="98170"/>
          <a:ext cx="221713" cy="22128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3A970-6AC6-4948-96FD-780431342166}">
      <dsp:nvSpPr>
        <dsp:cNvPr id="0" name=""/>
        <dsp:cNvSpPr/>
      </dsp:nvSpPr>
      <dsp:spPr>
        <a:xfrm>
          <a:off x="320473" y="7646"/>
          <a:ext cx="4804177" cy="56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" tIns="59878" rIns="59878" bIns="598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Global Enterprise Subscription - Unlimited Employee Access</a:t>
          </a:r>
        </a:p>
      </dsp:txBody>
      <dsp:txXfrm>
        <a:off x="320473" y="7646"/>
        <a:ext cx="4804177" cy="565773"/>
      </dsp:txXfrm>
    </dsp:sp>
    <dsp:sp modelId="{5FFFB0DF-59BE-40BA-B3BF-C340240CB865}">
      <dsp:nvSpPr>
        <dsp:cNvPr id="0" name=""/>
        <dsp:cNvSpPr/>
      </dsp:nvSpPr>
      <dsp:spPr>
        <a:xfrm>
          <a:off x="-17931" y="714863"/>
          <a:ext cx="5106720" cy="40232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D1395-B0CE-427C-80B7-9855D90A4597}">
      <dsp:nvSpPr>
        <dsp:cNvPr id="0" name=""/>
        <dsp:cNvSpPr/>
      </dsp:nvSpPr>
      <dsp:spPr>
        <a:xfrm>
          <a:off x="103772" y="805386"/>
          <a:ext cx="221713" cy="2212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F6458-1AB2-4D34-8A88-699967F78FC9}">
      <dsp:nvSpPr>
        <dsp:cNvPr id="0" name=""/>
        <dsp:cNvSpPr/>
      </dsp:nvSpPr>
      <dsp:spPr>
        <a:xfrm>
          <a:off x="462980" y="714863"/>
          <a:ext cx="4550746" cy="56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" tIns="59878" rIns="59878" bIns="598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Choose the Asset Libraries</a:t>
          </a:r>
        </a:p>
      </dsp:txBody>
      <dsp:txXfrm>
        <a:off x="462980" y="714863"/>
        <a:ext cx="4550746" cy="565773"/>
      </dsp:txXfrm>
    </dsp:sp>
    <dsp:sp modelId="{9D0BBE47-5563-4C3B-9D0B-59D96E19C171}">
      <dsp:nvSpPr>
        <dsp:cNvPr id="0" name=""/>
        <dsp:cNvSpPr/>
      </dsp:nvSpPr>
      <dsp:spPr>
        <a:xfrm>
          <a:off x="-17931" y="1422079"/>
          <a:ext cx="5106720" cy="40232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AB8EE-FF37-41EE-A4FA-998F6021F093}">
      <dsp:nvSpPr>
        <dsp:cNvPr id="0" name=""/>
        <dsp:cNvSpPr/>
      </dsp:nvSpPr>
      <dsp:spPr>
        <a:xfrm>
          <a:off x="103772" y="1512603"/>
          <a:ext cx="221713" cy="2212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12393-796C-4C89-AC37-BF96928FEC71}">
      <dsp:nvSpPr>
        <dsp:cNvPr id="0" name=""/>
        <dsp:cNvSpPr/>
      </dsp:nvSpPr>
      <dsp:spPr>
        <a:xfrm>
          <a:off x="447189" y="1422079"/>
          <a:ext cx="4550746" cy="56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" tIns="59878" rIns="59878" bIns="598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Content available in over 60 languages</a:t>
          </a:r>
        </a:p>
      </dsp:txBody>
      <dsp:txXfrm>
        <a:off x="447189" y="1422079"/>
        <a:ext cx="4550746" cy="565773"/>
      </dsp:txXfrm>
    </dsp:sp>
    <dsp:sp modelId="{3D2E924B-525D-4F04-908B-DD469F54F938}">
      <dsp:nvSpPr>
        <dsp:cNvPr id="0" name=""/>
        <dsp:cNvSpPr/>
      </dsp:nvSpPr>
      <dsp:spPr>
        <a:xfrm>
          <a:off x="-17931" y="2129296"/>
          <a:ext cx="5106720" cy="40232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8FD1-1DDC-402D-8244-B1BD6679EF05}">
      <dsp:nvSpPr>
        <dsp:cNvPr id="0" name=""/>
        <dsp:cNvSpPr/>
      </dsp:nvSpPr>
      <dsp:spPr>
        <a:xfrm>
          <a:off x="103772" y="2219820"/>
          <a:ext cx="221713" cy="2212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8DA79-B1A2-4345-A024-0E99A5B7212F}">
      <dsp:nvSpPr>
        <dsp:cNvPr id="0" name=""/>
        <dsp:cNvSpPr/>
      </dsp:nvSpPr>
      <dsp:spPr>
        <a:xfrm>
          <a:off x="447189" y="2129296"/>
          <a:ext cx="4550746" cy="56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" tIns="59878" rIns="59878" bIns="598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Robust Report Dashboard</a:t>
          </a:r>
        </a:p>
      </dsp:txBody>
      <dsp:txXfrm>
        <a:off x="447189" y="2129296"/>
        <a:ext cx="4550746" cy="565773"/>
      </dsp:txXfrm>
    </dsp:sp>
    <dsp:sp modelId="{2F8EC66A-729E-40E9-952F-605A7FC5B7C2}">
      <dsp:nvSpPr>
        <dsp:cNvPr id="0" name=""/>
        <dsp:cNvSpPr/>
      </dsp:nvSpPr>
      <dsp:spPr>
        <a:xfrm>
          <a:off x="-17931" y="2836513"/>
          <a:ext cx="5106720" cy="40232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8D865-BDC6-42D8-9503-4C04F9B2A4CE}">
      <dsp:nvSpPr>
        <dsp:cNvPr id="0" name=""/>
        <dsp:cNvSpPr/>
      </dsp:nvSpPr>
      <dsp:spPr>
        <a:xfrm>
          <a:off x="103772" y="2927037"/>
          <a:ext cx="221713" cy="2212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43205-9A7B-4840-A90B-93A5CDDF13B5}">
      <dsp:nvSpPr>
        <dsp:cNvPr id="0" name=""/>
        <dsp:cNvSpPr/>
      </dsp:nvSpPr>
      <dsp:spPr>
        <a:xfrm>
          <a:off x="337266" y="2841192"/>
          <a:ext cx="4770593" cy="56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" tIns="59878" rIns="59878" bIns="598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Unlimited Windows Azure Cloud Storage and Content Customization</a:t>
          </a:r>
        </a:p>
      </dsp:txBody>
      <dsp:txXfrm>
        <a:off x="337266" y="2841192"/>
        <a:ext cx="4770593" cy="565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EC66A-729E-40E9-952F-605A7FC5B7C2}">
      <dsp:nvSpPr>
        <dsp:cNvPr id="0" name=""/>
        <dsp:cNvSpPr/>
      </dsp:nvSpPr>
      <dsp:spPr>
        <a:xfrm>
          <a:off x="0" y="6318"/>
          <a:ext cx="5261430" cy="4447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8D865-BDC6-42D8-9503-4C04F9B2A4CE}">
      <dsp:nvSpPr>
        <dsp:cNvPr id="0" name=""/>
        <dsp:cNvSpPr/>
      </dsp:nvSpPr>
      <dsp:spPr>
        <a:xfrm>
          <a:off x="134543" y="106392"/>
          <a:ext cx="244864" cy="244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43205-9A7B-4840-A90B-93A5CDDF13B5}">
      <dsp:nvSpPr>
        <dsp:cNvPr id="0" name=""/>
        <dsp:cNvSpPr/>
      </dsp:nvSpPr>
      <dsp:spPr>
        <a:xfrm>
          <a:off x="484226" y="23495"/>
          <a:ext cx="4722171" cy="59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3" tIns="63253" rIns="63253" bIns="632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Montserrat" pitchFamily="2" charset="77"/>
          </a:endParaRPr>
        </a:p>
      </dsp:txBody>
      <dsp:txXfrm>
        <a:off x="484226" y="23495"/>
        <a:ext cx="4722171" cy="597663"/>
      </dsp:txXfrm>
    </dsp:sp>
    <dsp:sp modelId="{37840098-B59C-459E-B0D7-8008EF0DB694}">
      <dsp:nvSpPr>
        <dsp:cNvPr id="0" name=""/>
        <dsp:cNvSpPr/>
      </dsp:nvSpPr>
      <dsp:spPr>
        <a:xfrm>
          <a:off x="0" y="753397"/>
          <a:ext cx="5261430" cy="4447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5BC02-6817-4AF9-B8AC-FAF0BADB356D}">
      <dsp:nvSpPr>
        <dsp:cNvPr id="0" name=""/>
        <dsp:cNvSpPr/>
      </dsp:nvSpPr>
      <dsp:spPr>
        <a:xfrm>
          <a:off x="134543" y="853471"/>
          <a:ext cx="244864" cy="244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BD545-628A-43BC-A412-79CD71DC92B1}">
      <dsp:nvSpPr>
        <dsp:cNvPr id="0" name=""/>
        <dsp:cNvSpPr/>
      </dsp:nvSpPr>
      <dsp:spPr>
        <a:xfrm>
          <a:off x="513951" y="753397"/>
          <a:ext cx="4662721" cy="59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3" tIns="63253" rIns="63253" bIns="632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Active Directory Integration Including SSO</a:t>
          </a:r>
        </a:p>
      </dsp:txBody>
      <dsp:txXfrm>
        <a:off x="513951" y="753397"/>
        <a:ext cx="4662721" cy="597663"/>
      </dsp:txXfrm>
    </dsp:sp>
    <dsp:sp modelId="{936D304F-40FF-437E-89CD-1DCD90AD0B7B}">
      <dsp:nvSpPr>
        <dsp:cNvPr id="0" name=""/>
        <dsp:cNvSpPr/>
      </dsp:nvSpPr>
      <dsp:spPr>
        <a:xfrm>
          <a:off x="0" y="1500477"/>
          <a:ext cx="5261430" cy="4447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F3435-ED31-4CC6-9424-5E0D071D5A8B}">
      <dsp:nvSpPr>
        <dsp:cNvPr id="0" name=""/>
        <dsp:cNvSpPr/>
      </dsp:nvSpPr>
      <dsp:spPr>
        <a:xfrm>
          <a:off x="134543" y="1600551"/>
          <a:ext cx="244864" cy="244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188DC-33C9-47DD-95E2-03D0D2D72DA1}">
      <dsp:nvSpPr>
        <dsp:cNvPr id="0" name=""/>
        <dsp:cNvSpPr/>
      </dsp:nvSpPr>
      <dsp:spPr>
        <a:xfrm>
          <a:off x="513951" y="1343154"/>
          <a:ext cx="4662721" cy="59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3" tIns="63253" rIns="63253" bIns="632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Open API for Custom Development</a:t>
          </a:r>
        </a:p>
      </dsp:txBody>
      <dsp:txXfrm>
        <a:off x="513951" y="1343154"/>
        <a:ext cx="4662721" cy="597663"/>
      </dsp:txXfrm>
    </dsp:sp>
    <dsp:sp modelId="{0F3DD477-D830-4B81-94AD-6D8506957472}">
      <dsp:nvSpPr>
        <dsp:cNvPr id="0" name=""/>
        <dsp:cNvSpPr/>
      </dsp:nvSpPr>
      <dsp:spPr>
        <a:xfrm>
          <a:off x="0" y="2247556"/>
          <a:ext cx="5261430" cy="4447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EA26A-C4FF-4451-8113-DBDF354C0B75}">
      <dsp:nvSpPr>
        <dsp:cNvPr id="0" name=""/>
        <dsp:cNvSpPr/>
      </dsp:nvSpPr>
      <dsp:spPr>
        <a:xfrm>
          <a:off x="134543" y="2347630"/>
          <a:ext cx="244864" cy="244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FCE38-8F57-4A5F-80E4-F22A0D45560E}">
      <dsp:nvSpPr>
        <dsp:cNvPr id="0" name=""/>
        <dsp:cNvSpPr/>
      </dsp:nvSpPr>
      <dsp:spPr>
        <a:xfrm>
          <a:off x="513951" y="2147442"/>
          <a:ext cx="4662721" cy="59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3" tIns="63253" rIns="63253" bIns="632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itchFamily="2" charset="77"/>
            </a:rPr>
            <a:t>Implementation Plan Executed by Customer Success Team</a:t>
          </a:r>
        </a:p>
      </dsp:txBody>
      <dsp:txXfrm>
        <a:off x="513951" y="2147442"/>
        <a:ext cx="4662721" cy="597663"/>
      </dsp:txXfrm>
    </dsp:sp>
    <dsp:sp modelId="{50067AE8-AED9-4871-B293-95D4F5598A02}">
      <dsp:nvSpPr>
        <dsp:cNvPr id="0" name=""/>
        <dsp:cNvSpPr/>
      </dsp:nvSpPr>
      <dsp:spPr>
        <a:xfrm>
          <a:off x="0" y="2994636"/>
          <a:ext cx="5261430" cy="4447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52011-0CBF-4CC1-B49A-8DEB73CEEBB6}">
      <dsp:nvSpPr>
        <dsp:cNvPr id="0" name=""/>
        <dsp:cNvSpPr/>
      </dsp:nvSpPr>
      <dsp:spPr>
        <a:xfrm>
          <a:off x="134543" y="3094709"/>
          <a:ext cx="244864" cy="2446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0F54B-C648-4CEF-B7A5-53845346F359}">
      <dsp:nvSpPr>
        <dsp:cNvPr id="0" name=""/>
        <dsp:cNvSpPr/>
      </dsp:nvSpPr>
      <dsp:spPr>
        <a:xfrm>
          <a:off x="511200" y="2871600"/>
          <a:ext cx="4662721" cy="59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3" tIns="63253" rIns="63253" bIns="6325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43A69"/>
              </a:solidFill>
              <a:latin typeface="Montserrat" pitchFamily="2" charset="77"/>
            </a:rPr>
            <a:t>Plus much more</a:t>
          </a:r>
        </a:p>
      </dsp:txBody>
      <dsp:txXfrm>
        <a:off x="511200" y="2871600"/>
        <a:ext cx="4662721" cy="597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537A-DF16-E543-9FEB-F2335782B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254A9-A73C-2547-90E5-E3E6D70AC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7923D-1B0D-E546-A74F-A9179C19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E1C9-E4FC-E74C-BAA4-540D197F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5A56A-AE05-554B-B15C-06D3AFBE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C22B-6D0A-594C-9D89-CB19F9BB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F98F3-96C2-3D47-8773-70753EA5F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A2A9-D4E9-A94E-82B6-45E20E83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0105F-2A5B-BE4C-B2F0-A5DFFCD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86FB2-540C-3F46-9EA6-FCDE93BD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DDF1C-F161-D444-9502-716C086A3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7B5C9-8069-8E45-9175-C934DE9D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95CC3-BBED-2541-9EEB-7592BAB3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A5B7-61C9-D044-A40C-D75E1EC4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025D-C5D9-8F4A-9991-4334B41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AFA8-0F48-3845-AC5F-D59BCAFE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57EF-0A5D-2249-8C4D-A6A3D927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CFAE0-D669-2045-A6C2-D2A6C6FF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19CDC-573C-E542-95A1-C091AE8E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C82C-BD49-1043-A2F5-16095B69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2B4E-DF50-F14A-8C26-2A8B5D7B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F7A5-1F78-A242-8963-307DCCD10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2F6B-44B5-CB48-B682-7D32ADA3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1150-F091-574C-9E7B-F7694D1E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7060-E808-4542-9897-992D0D19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E09C-FA29-924F-AC9E-EF92A6B3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B2FB-771E-3046-AE80-D0B85A700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B4FD-0DAC-C846-A02B-E9E869C17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8575D-8B1E-704D-8E11-149A6D14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7D26A-FED2-3849-B032-0B9C2ADE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38D34-697D-BB40-8E46-46BCDE5C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FDB8-5636-FF44-A7F5-A18DBBAC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F04F8-4CA8-CE4A-B465-33A8518F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C5367-191C-5846-9526-7F3D6B63B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26D66-6078-3F4F-9FAA-8766A95C0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988D5-FA52-A548-9B31-C8F8DCEFA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BE20E-726F-124B-90F3-76B143D1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99936-DAB4-5046-BB82-26BBE96F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BBEC9-2BBD-CB44-ADBC-B82138DF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8530-9C30-B948-B29F-8469DA34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DD0C8-F6B3-F344-801B-3020B022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B99CD-E392-4F49-8546-F934AF6A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D8924-794D-8A4C-845E-7569D604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1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3D6D7-4974-A745-9986-3EDC0760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88A17-D88F-7045-B742-3740E1C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15669-DA42-5B43-99A8-C0CB3CF0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72C2-0744-3A46-A6A9-7123F759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A38B-CB72-2243-8274-EAE7828D4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546FE-3D92-4C49-A80C-D30F8F2C7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6A276-0DD7-7041-B64F-97288AD2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56969-B991-1448-B8AA-9F095B01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151CA-E355-844F-BF39-8871AA30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73FD-66A0-1640-BF32-4730297F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B98DE-6A21-8D4F-825D-3FF24423D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E3BA8-A8F5-094F-9CD6-17724D481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A3FFB-0E3D-FB43-8655-289D3F81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2F97-6D94-C446-9D3F-E96A6237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E6927-DA19-F742-B802-D8C3C4FE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0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CC10A-DD8C-3945-AE4B-7DAF602F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4337-C509-6D45-BF38-91F7D5366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AEC9-4A1F-6940-83FD-60A594A58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BB16-603B-134C-AB93-765B9A7B5B6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44590-1B55-DB4E-943F-C67555485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28DC-123D-504F-B100-B4CE13C38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5CC5-697A-DF48-B966-FFE3A36B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66D27-BF6C-D64D-A3EE-8C4085F0A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759519"/>
            <a:ext cx="6763657" cy="1199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300" dirty="0">
                <a:solidFill>
                  <a:schemeClr val="bg1"/>
                </a:solidFill>
                <a:latin typeface="Oswald" pitchFamily="2" charset="77"/>
              </a:rPr>
              <a:t>THE POWER OF</a:t>
            </a:r>
            <a:r>
              <a:rPr lang="en-US" sz="4300" dirty="0">
                <a:solidFill>
                  <a:srgbClr val="FFD006"/>
                </a:solidFill>
                <a:latin typeface="Oswald" pitchFamily="2" charset="77"/>
              </a:rPr>
              <a:t> PINNACLE SERIES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Oswald" pitchFamily="2" charset="77"/>
              </a:rPr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5156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20" y="338891"/>
            <a:ext cx="3297316" cy="3279626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PINNACLE SERIES </a:t>
            </a:r>
            <a:r>
              <a:rPr lang="en-US" sz="3600" dirty="0">
                <a:solidFill>
                  <a:srgbClr val="E3B428"/>
                </a:solidFill>
                <a:latin typeface="Oswald" pitchFamily="2" charset="77"/>
              </a:rPr>
              <a:t>IMPLEMENTATION &amp; CUSTOMER SUCCESS</a:t>
            </a:r>
            <a:br>
              <a:rPr lang="en-US" dirty="0">
                <a:solidFill>
                  <a:srgbClr val="FFD006"/>
                </a:solidFill>
                <a:latin typeface="Oswald" pitchFamily="2" charset="77"/>
              </a:rPr>
            </a:br>
            <a:endParaRPr lang="en-US" sz="3200" dirty="0">
              <a:solidFill>
                <a:srgbClr val="143A6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A4725-4537-40E8-9967-548656EC648F}"/>
              </a:ext>
            </a:extLst>
          </p:cNvPr>
          <p:cNvSpPr txBox="1"/>
          <p:nvPr/>
        </p:nvSpPr>
        <p:spPr>
          <a:xfrm>
            <a:off x="155403" y="3618517"/>
            <a:ext cx="3092075" cy="154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i="1" dirty="0">
                <a:solidFill>
                  <a:srgbClr val="143A69"/>
                </a:solidFill>
                <a:latin typeface="Montserrat" pitchFamily="2" charset="77"/>
              </a:rPr>
              <a:t>Proven Success</a:t>
            </a:r>
          </a:p>
          <a:p>
            <a:pPr lvl="0" algn="ctr"/>
            <a:r>
              <a:rPr lang="en-US" dirty="0">
                <a:solidFill>
                  <a:srgbClr val="143A69"/>
                </a:solidFill>
                <a:latin typeface="Montserrat" pitchFamily="2" charset="77"/>
              </a:rPr>
              <a:t>YTD Renewal Rates</a:t>
            </a:r>
          </a:p>
          <a:p>
            <a:pPr lvl="0" algn="ctr">
              <a:lnSpc>
                <a:spcPct val="150000"/>
              </a:lnSpc>
            </a:pPr>
            <a:r>
              <a:rPr lang="en-US" sz="4400" b="1" dirty="0">
                <a:solidFill>
                  <a:srgbClr val="E3B428"/>
                </a:solidFill>
                <a:latin typeface="Montserrat" pitchFamily="2" charset="77"/>
              </a:rPr>
              <a:t>93.4%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67D4F-5733-41C5-955C-0DF16E0D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36" y="338891"/>
            <a:ext cx="7951759" cy="50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76685"/>
          </a:xfrm>
        </p:spPr>
        <p:txBody>
          <a:bodyPr>
            <a:normAutofit/>
          </a:bodyPr>
          <a:lstStyle/>
          <a:p>
            <a:pPr marL="0" indent="0" algn="ctr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QUESTIONS?</a:t>
            </a:r>
            <a:br>
              <a:rPr lang="en-US" dirty="0">
                <a:solidFill>
                  <a:srgbClr val="FFD006"/>
                </a:solidFill>
                <a:latin typeface="Oswald" pitchFamily="2" charset="77"/>
              </a:rPr>
            </a:br>
            <a:endParaRPr lang="en-US" sz="3200" dirty="0">
              <a:solidFill>
                <a:srgbClr val="143A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3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0" y="274649"/>
            <a:ext cx="3075016" cy="234370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A FEW EXISTING </a:t>
            </a:r>
            <a:br>
              <a:rPr lang="en-US" dirty="0">
                <a:solidFill>
                  <a:srgbClr val="FFD006"/>
                </a:solidFill>
                <a:latin typeface="Oswald" pitchFamily="2" charset="77"/>
              </a:rPr>
            </a:br>
            <a:r>
              <a:rPr lang="en-US" dirty="0">
                <a:solidFill>
                  <a:srgbClr val="E3B428"/>
                </a:solidFill>
                <a:latin typeface="Oswald" pitchFamily="2" charset="77"/>
              </a:rPr>
              <a:t>PINNACLE CLIENTS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463E7552-B75C-4D93-8B40-8062C62DD412}"/>
              </a:ext>
            </a:extLst>
          </p:cNvPr>
          <p:cNvSpPr txBox="1">
            <a:spLocks/>
          </p:cNvSpPr>
          <p:nvPr/>
        </p:nvSpPr>
        <p:spPr>
          <a:xfrm>
            <a:off x="3976914" y="783778"/>
            <a:ext cx="3468915" cy="499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WSP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Parsons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HNTB</a:t>
            </a:r>
          </a:p>
          <a:p>
            <a:pPr>
              <a:lnSpc>
                <a:spcPct val="70000"/>
              </a:lnSpc>
            </a:pPr>
            <a:r>
              <a:rPr lang="en-US" sz="2400" dirty="0" err="1">
                <a:latin typeface="Montserrat" pitchFamily="2" charset="77"/>
              </a:rPr>
              <a:t>Vanasse</a:t>
            </a:r>
            <a:r>
              <a:rPr lang="en-US" sz="2400" dirty="0">
                <a:latin typeface="Montserrat" pitchFamily="2" charset="77"/>
              </a:rPr>
              <a:t> Hangen </a:t>
            </a:r>
            <a:r>
              <a:rPr lang="en-US" sz="2400" dirty="0" err="1">
                <a:latin typeface="Montserrat" pitchFamily="2" charset="77"/>
              </a:rPr>
              <a:t>Brustlin</a:t>
            </a:r>
            <a:endParaRPr lang="en-US" sz="2400" dirty="0">
              <a:latin typeface="Montserrat" pitchFamily="2" charset="77"/>
            </a:endParaRP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Tetra Tech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Stanley Consultants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Golder Associates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CDM Smith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Brown &amp; Caldwell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Leo A Daly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HKS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>
              <a:latin typeface="Montserrat" pitchFamily="2" charset="77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4801F420-7F6A-0344-BF1D-4F2416AEE269}"/>
              </a:ext>
            </a:extLst>
          </p:cNvPr>
          <p:cNvSpPr txBox="1">
            <a:spLocks/>
          </p:cNvSpPr>
          <p:nvPr/>
        </p:nvSpPr>
        <p:spPr>
          <a:xfrm>
            <a:off x="8024997" y="783778"/>
            <a:ext cx="3468915" cy="5045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Johnson, Mirmiran &amp; Thompson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Surveying &amp; Mapping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Olsson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American Structurepoint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CDI Corporation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Skanska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BlueScope Steel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Capita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CDI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MultiConsult</a:t>
            </a:r>
          </a:p>
          <a:p>
            <a:pPr>
              <a:lnSpc>
                <a:spcPct val="70000"/>
              </a:lnSpc>
            </a:pPr>
            <a:endParaRPr lang="en-US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55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0" y="274649"/>
            <a:ext cx="3075016" cy="234370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A FEW EXISTING</a:t>
            </a:r>
            <a:br>
              <a:rPr lang="en-US" dirty="0">
                <a:solidFill>
                  <a:srgbClr val="FFD006"/>
                </a:solidFill>
                <a:latin typeface="Oswald" pitchFamily="2" charset="77"/>
              </a:rPr>
            </a:br>
            <a:r>
              <a:rPr lang="en-US" dirty="0">
                <a:solidFill>
                  <a:srgbClr val="E3B428"/>
                </a:solidFill>
                <a:latin typeface="Oswald" pitchFamily="2" charset="77"/>
              </a:rPr>
              <a:t>PINNACLE CLIENTS</a:t>
            </a:r>
            <a:br>
              <a:rPr lang="en-US" dirty="0">
                <a:solidFill>
                  <a:srgbClr val="E3B428"/>
                </a:solidFill>
                <a:latin typeface="Oswald" pitchFamily="2" charset="77"/>
              </a:rPr>
            </a:br>
            <a:r>
              <a:rPr lang="en-US" sz="2700" dirty="0">
                <a:solidFill>
                  <a:srgbClr val="E3B428"/>
                </a:solidFill>
                <a:latin typeface="Oswald" pitchFamily="2" charset="77"/>
              </a:rPr>
              <a:t>(continued)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B3C3EF1-67A6-48D4-A09B-1CA8BFA984FD}"/>
              </a:ext>
            </a:extLst>
          </p:cNvPr>
          <p:cNvSpPr txBox="1">
            <a:spLocks/>
          </p:cNvSpPr>
          <p:nvPr/>
        </p:nvSpPr>
        <p:spPr>
          <a:xfrm>
            <a:off x="3759200" y="614258"/>
            <a:ext cx="3806535" cy="64379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TRC Companies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KPF</a:t>
            </a:r>
          </a:p>
          <a:p>
            <a:pPr>
              <a:lnSpc>
                <a:spcPct val="70000"/>
              </a:lnSpc>
            </a:pPr>
            <a:r>
              <a:rPr lang="en-US" sz="2400" dirty="0" err="1">
                <a:latin typeface="Montserrat" pitchFamily="2" charset="77"/>
              </a:rPr>
              <a:t>Cardno</a:t>
            </a:r>
            <a:endParaRPr lang="en-US" sz="2400" dirty="0">
              <a:latin typeface="Montserrat" pitchFamily="2" charset="77"/>
            </a:endParaRP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Nelson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Mott McDonald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Gannett Fleming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Hassell</a:t>
            </a:r>
          </a:p>
          <a:p>
            <a:pPr>
              <a:lnSpc>
                <a:spcPct val="70000"/>
              </a:lnSpc>
            </a:pPr>
            <a:r>
              <a:rPr lang="en-US" sz="2400" dirty="0" err="1">
                <a:latin typeface="Montserrat" pitchFamily="2" charset="77"/>
              </a:rPr>
              <a:t>Middough</a:t>
            </a:r>
            <a:r>
              <a:rPr lang="en-US" sz="2400" dirty="0">
                <a:latin typeface="Montserrat" pitchFamily="2" charset="77"/>
              </a:rPr>
              <a:t> Associates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AKF Group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Montserrat" pitchFamily="2" charset="77"/>
              </a:rPr>
              <a:t>HDR</a:t>
            </a:r>
          </a:p>
          <a:p>
            <a:pPr>
              <a:lnSpc>
                <a:spcPct val="70000"/>
              </a:lnSpc>
            </a:pPr>
            <a:endParaRPr lang="en-US" sz="2400" b="1" dirty="0">
              <a:latin typeface="Montserrat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7DE307-04B9-8547-9371-CEACE6D00EB2}"/>
              </a:ext>
            </a:extLst>
          </p:cNvPr>
          <p:cNvSpPr/>
          <p:nvPr/>
        </p:nvSpPr>
        <p:spPr>
          <a:xfrm>
            <a:off x="7565735" y="614258"/>
            <a:ext cx="43035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CHA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GHD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BECA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CIMA+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Montserrat" pitchFamily="2" charset="77"/>
              </a:rPr>
              <a:t>Psomas</a:t>
            </a:r>
            <a:endParaRPr lang="en-US" sz="24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IA Interior Architects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David Evans &amp; Associates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Surveying &amp;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</a:rPr>
              <a:t>Siemens</a:t>
            </a:r>
          </a:p>
          <a:p>
            <a:br>
              <a:rPr lang="en-US" sz="2400" b="1" dirty="0">
                <a:latin typeface="Montserrat" pitchFamily="2" charset="77"/>
              </a:rPr>
            </a:br>
            <a:r>
              <a:rPr lang="en-US" sz="2400" b="1" dirty="0">
                <a:solidFill>
                  <a:srgbClr val="143A69"/>
                </a:solidFill>
                <a:latin typeface="Montserrat" pitchFamily="2" charset="77"/>
              </a:rPr>
              <a:t>Plus Thousands more…..</a:t>
            </a:r>
            <a:endParaRPr lang="en-US" sz="2400" dirty="0">
              <a:solidFill>
                <a:srgbClr val="143A6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210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62" y="365125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AGENDA</a:t>
            </a:r>
            <a:endParaRPr lang="en-US" dirty="0">
              <a:solidFill>
                <a:srgbClr val="143A69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B4A9F2-A893-B346-9DCD-044A67391504}"/>
              </a:ext>
            </a:extLst>
          </p:cNvPr>
          <p:cNvSpPr txBox="1">
            <a:spLocks/>
          </p:cNvSpPr>
          <p:nvPr/>
        </p:nvSpPr>
        <p:spPr>
          <a:xfrm>
            <a:off x="1084937" y="1591355"/>
            <a:ext cx="5557531" cy="36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sz="2400" dirty="0">
                <a:latin typeface="Montserrat" panose="02000505000000020004" pitchFamily="2" charset="0"/>
              </a:rPr>
              <a:t> Introductions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Montserrat" panose="02000505000000020004" pitchFamily="2" charset="0"/>
              </a:rPr>
              <a:t> Why Pinnacle Series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Montserrat" panose="02000505000000020004" pitchFamily="2" charset="0"/>
              </a:rPr>
              <a:t> Pinnacle Series Overview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Montserrat" panose="02000505000000020004" pitchFamily="2" charset="0"/>
              </a:rPr>
              <a:t> Pinnacle Series Subscription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Montserrat" panose="02000505000000020004" pitchFamily="2" charset="0"/>
              </a:rPr>
              <a:t> Q&amp;A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6FA138-FA9F-4EEC-9BBE-C9F173318E4A}"/>
              </a:ext>
            </a:extLst>
          </p:cNvPr>
          <p:cNvGrpSpPr/>
          <p:nvPr/>
        </p:nvGrpSpPr>
        <p:grpSpPr>
          <a:xfrm>
            <a:off x="7428789" y="888198"/>
            <a:ext cx="3001941" cy="3831639"/>
            <a:chOff x="6727966" y="2098413"/>
            <a:chExt cx="2035692" cy="25408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6403EE-B507-46CD-AFD1-FBBFC7A9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095" y="2098413"/>
              <a:ext cx="1703965" cy="17039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2517AB-6000-466F-8D0F-58939AF3D654}"/>
                </a:ext>
              </a:extLst>
            </p:cNvPr>
            <p:cNvSpPr txBox="1"/>
            <p:nvPr/>
          </p:nvSpPr>
          <p:spPr>
            <a:xfrm>
              <a:off x="6727966" y="3808217"/>
              <a:ext cx="2035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latin typeface="Montserrat" pitchFamily="2" charset="77"/>
                  <a:sym typeface="Arial"/>
                </a:rPr>
                <a:t>Mike Lyons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latin typeface="Montserrat" pitchFamily="2" charset="77"/>
                  <a:sym typeface="Arial"/>
                </a:rPr>
                <a:t>Business Development Manager – Major Accounts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43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62" y="365125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WHO IS </a:t>
            </a:r>
            <a:r>
              <a:rPr lang="en-US" dirty="0">
                <a:solidFill>
                  <a:srgbClr val="E3B428"/>
                </a:solidFill>
                <a:latin typeface="Oswald" pitchFamily="2" charset="77"/>
              </a:rPr>
              <a:t>EAGLE POINT SOFTWARE?</a:t>
            </a:r>
            <a:endParaRPr lang="en-US" dirty="0">
              <a:solidFill>
                <a:srgbClr val="E3B428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B4A9F2-A893-B346-9DCD-044A67391504}"/>
              </a:ext>
            </a:extLst>
          </p:cNvPr>
          <p:cNvSpPr txBox="1">
            <a:spLocks/>
          </p:cNvSpPr>
          <p:nvPr/>
        </p:nvSpPr>
        <p:spPr>
          <a:xfrm>
            <a:off x="736599" y="1690688"/>
            <a:ext cx="10370463" cy="36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sz="2000" dirty="0">
                <a:latin typeface="Montserrat" pitchFamily="2" charset="77"/>
              </a:rPr>
              <a:t>  </a:t>
            </a:r>
            <a:r>
              <a:rPr lang="en-US" sz="2200" dirty="0">
                <a:latin typeface="Montserrat" pitchFamily="2" charset="77"/>
              </a:rPr>
              <a:t>Been in business </a:t>
            </a:r>
            <a:r>
              <a:rPr lang="en-US" sz="2200" b="1" dirty="0">
                <a:latin typeface="Montserrat" pitchFamily="2" charset="77"/>
              </a:rPr>
              <a:t>since 1983 </a:t>
            </a:r>
          </a:p>
          <a:p>
            <a:pPr marL="398463" indent="-398463">
              <a:buBlip>
                <a:blip r:embed="rId2"/>
              </a:buBlip>
            </a:pPr>
            <a:r>
              <a:rPr lang="en-US" sz="2200" dirty="0">
                <a:latin typeface="Montserrat" pitchFamily="2" charset="77"/>
              </a:rPr>
              <a:t>A company of </a:t>
            </a:r>
            <a:r>
              <a:rPr lang="en-US" sz="2200" b="1" dirty="0">
                <a:latin typeface="Montserrat" pitchFamily="2" charset="77"/>
              </a:rPr>
              <a:t>Architects, Engineers, Construction Managers, Customer Success Managers, and Developers</a:t>
            </a:r>
          </a:p>
          <a:p>
            <a:pPr marL="398463" indent="-398463">
              <a:buBlip>
                <a:blip r:embed="rId2"/>
              </a:buBlip>
            </a:pPr>
            <a:r>
              <a:rPr lang="en-US" sz="2200" dirty="0">
                <a:latin typeface="Montserrat" pitchFamily="2" charset="77"/>
              </a:rPr>
              <a:t>Pinnacle Series </a:t>
            </a:r>
            <a:r>
              <a:rPr lang="en-US" sz="2200" b="1" dirty="0">
                <a:latin typeface="Montserrat" pitchFamily="2" charset="77"/>
              </a:rPr>
              <a:t>born in 2006</a:t>
            </a:r>
          </a:p>
          <a:p>
            <a:pPr>
              <a:buBlip>
                <a:blip r:embed="rId2"/>
              </a:buBlip>
            </a:pPr>
            <a:r>
              <a:rPr lang="en-US" sz="2200" dirty="0">
                <a:latin typeface="Montserrat" pitchFamily="2" charset="77"/>
              </a:rPr>
              <a:t>  </a:t>
            </a:r>
            <a:r>
              <a:rPr lang="en-US" sz="2200" b="1" dirty="0">
                <a:latin typeface="Montserrat" pitchFamily="2" charset="77"/>
              </a:rPr>
              <a:t>200,000+ users </a:t>
            </a:r>
            <a:r>
              <a:rPr lang="en-US" sz="2200" dirty="0">
                <a:latin typeface="Montserrat" pitchFamily="2" charset="77"/>
              </a:rPr>
              <a:t>in Pinnacle Series</a:t>
            </a:r>
          </a:p>
          <a:p>
            <a:pPr>
              <a:buBlip>
                <a:blip r:embed="rId2"/>
              </a:buBlip>
            </a:pPr>
            <a:r>
              <a:rPr lang="en-US" sz="2200" dirty="0">
                <a:latin typeface="Montserrat" pitchFamily="2" charset="77"/>
              </a:rPr>
              <a:t>  </a:t>
            </a:r>
            <a:r>
              <a:rPr lang="en-US" sz="2200" b="1" dirty="0">
                <a:latin typeface="Montserrat" pitchFamily="2" charset="77"/>
              </a:rPr>
              <a:t>30+ year member of Autodesk </a:t>
            </a:r>
            <a:r>
              <a:rPr lang="en-US" sz="2200" dirty="0">
                <a:latin typeface="Montserrat" pitchFamily="2" charset="77"/>
              </a:rPr>
              <a:t>Developer Network (ADN)</a:t>
            </a:r>
          </a:p>
          <a:p>
            <a:pPr>
              <a:buBlip>
                <a:blip r:embed="rId2"/>
              </a:buBlip>
            </a:pPr>
            <a:r>
              <a:rPr lang="en-US" sz="2200" dirty="0">
                <a:latin typeface="Montserrat" pitchFamily="2" charset="77"/>
              </a:rPr>
              <a:t>  Autodesk </a:t>
            </a:r>
            <a:r>
              <a:rPr lang="en-US" sz="2200" b="1" dirty="0">
                <a:latin typeface="Montserrat" pitchFamily="2" charset="77"/>
              </a:rPr>
              <a:t>Authorized</a:t>
            </a:r>
            <a:r>
              <a:rPr lang="en-US" sz="2200" dirty="0">
                <a:latin typeface="Montserrat" pitchFamily="2" charset="77"/>
              </a:rPr>
              <a:t> Publisher</a:t>
            </a:r>
          </a:p>
          <a:p>
            <a:pPr>
              <a:buBlip>
                <a:blip r:embed="rId2"/>
              </a:buBlip>
            </a:pPr>
            <a:r>
              <a:rPr lang="en-US" sz="2200" dirty="0">
                <a:latin typeface="Montserrat" pitchFamily="2" charset="77"/>
              </a:rPr>
              <a:t>  </a:t>
            </a:r>
            <a:r>
              <a:rPr lang="en-US" sz="2200" b="1" dirty="0">
                <a:latin typeface="Montserrat" pitchFamily="2" charset="77"/>
              </a:rPr>
              <a:t>Global Partner Network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92FF0EF-D4E4-4050-A00C-0D5A68589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42" y="4597445"/>
            <a:ext cx="2516799" cy="5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62" y="365125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WHY </a:t>
            </a:r>
            <a:r>
              <a:rPr lang="en-US" dirty="0">
                <a:solidFill>
                  <a:srgbClr val="E3B428"/>
                </a:solidFill>
                <a:latin typeface="Oswald" pitchFamily="2" charset="77"/>
              </a:rPr>
              <a:t>PINNACLE SERIES?</a:t>
            </a:r>
            <a:endParaRPr lang="en-US" sz="3200" dirty="0">
              <a:solidFill>
                <a:srgbClr val="E3B42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9346DC-8796-4DDA-981A-CE94E0645354}"/>
              </a:ext>
            </a:extLst>
          </p:cNvPr>
          <p:cNvGrpSpPr/>
          <p:nvPr/>
        </p:nvGrpSpPr>
        <p:grpSpPr>
          <a:xfrm>
            <a:off x="1547656" y="1475694"/>
            <a:ext cx="2101722" cy="1608908"/>
            <a:chOff x="1402080" y="2797629"/>
            <a:chExt cx="1968137" cy="1608908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13307F-4109-4C90-AD24-7CE1BB0791D7}"/>
                </a:ext>
              </a:extLst>
            </p:cNvPr>
            <p:cNvGrpSpPr/>
            <p:nvPr/>
          </p:nvGrpSpPr>
          <p:grpSpPr>
            <a:xfrm>
              <a:off x="1402080" y="3927566"/>
              <a:ext cx="1968137" cy="478971"/>
              <a:chOff x="1132114" y="2229395"/>
              <a:chExt cx="1968137" cy="478971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0F8599-E37D-4EBB-A8E4-7644C8AF0F2B}"/>
                  </a:ext>
                </a:extLst>
              </p:cNvPr>
              <p:cNvSpPr txBox="1"/>
              <p:nvPr/>
            </p:nvSpPr>
            <p:spPr>
              <a:xfrm>
                <a:off x="1132114" y="2229395"/>
                <a:ext cx="1968137" cy="369332"/>
              </a:xfrm>
              <a:prstGeom prst="rect">
                <a:avLst/>
              </a:prstGeom>
              <a:solidFill>
                <a:srgbClr val="143A6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Continuous Learning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6710E6B-4A1B-4B7B-9AEC-2F3CFB0288B8}"/>
                  </a:ext>
                </a:extLst>
              </p:cNvPr>
              <p:cNvCxnSpPr/>
              <p:nvPr/>
            </p:nvCxnSpPr>
            <p:spPr>
              <a:xfrm>
                <a:off x="1524000" y="2708366"/>
                <a:ext cx="1149531" cy="0"/>
              </a:xfrm>
              <a:prstGeom prst="line">
                <a:avLst/>
              </a:prstGeom>
              <a:grpFill/>
              <a:ln>
                <a:solidFill>
                  <a:srgbClr val="FDC0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Graphic 8" descr="Open Book">
              <a:extLst>
                <a:ext uri="{FF2B5EF4-FFF2-40B4-BE49-F238E27FC236}">
                  <a16:creationId xmlns:a16="http://schemas.microsoft.com/office/drawing/2014/main" id="{726D6B62-1089-4241-BCEF-BC28871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28948" y="2797629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C63A6A-E528-490B-A436-F8B5B591694A}"/>
              </a:ext>
            </a:extLst>
          </p:cNvPr>
          <p:cNvGrpSpPr/>
          <p:nvPr/>
        </p:nvGrpSpPr>
        <p:grpSpPr>
          <a:xfrm>
            <a:off x="4552557" y="1475694"/>
            <a:ext cx="2862725" cy="1608908"/>
            <a:chOff x="879567" y="2797629"/>
            <a:chExt cx="3000102" cy="1608908"/>
          </a:xfrm>
          <a:solidFill>
            <a:srgbClr val="143A69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F3754A-BEA8-4BD5-9A3E-B93BFF9C8B6A}"/>
                </a:ext>
              </a:extLst>
            </p:cNvPr>
            <p:cNvGrpSpPr/>
            <p:nvPr/>
          </p:nvGrpSpPr>
          <p:grpSpPr>
            <a:xfrm>
              <a:off x="879567" y="3927566"/>
              <a:ext cx="3000102" cy="478971"/>
              <a:chOff x="609601" y="2229395"/>
              <a:chExt cx="3000102" cy="478971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759AF-2CB4-48F6-B2B0-0DC7541BEAD5}"/>
                  </a:ext>
                </a:extLst>
              </p:cNvPr>
              <p:cNvSpPr txBox="1"/>
              <p:nvPr/>
            </p:nvSpPr>
            <p:spPr>
              <a:xfrm>
                <a:off x="609601" y="2229395"/>
                <a:ext cx="300010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Knowledge Capture &amp; Sharing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5E7A1DE-B80C-43F6-9590-82EABB497F37}"/>
                  </a:ext>
                </a:extLst>
              </p:cNvPr>
              <p:cNvCxnSpPr/>
              <p:nvPr/>
            </p:nvCxnSpPr>
            <p:spPr>
              <a:xfrm>
                <a:off x="1524000" y="2708366"/>
                <a:ext cx="1149531" cy="0"/>
              </a:xfrm>
              <a:prstGeom prst="line">
                <a:avLst/>
              </a:prstGeom>
              <a:grpFill/>
              <a:ln>
                <a:solidFill>
                  <a:srgbClr val="FDC0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Graphic 13" descr="Head with Gears">
              <a:extLst>
                <a:ext uri="{FF2B5EF4-FFF2-40B4-BE49-F238E27FC236}">
                  <a16:creationId xmlns:a16="http://schemas.microsoft.com/office/drawing/2014/main" id="{CFC98041-876B-4F19-8BEA-3F532C6E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8948" y="2797629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3065DB-CF19-480D-B41E-12F5B18DEF91}"/>
              </a:ext>
            </a:extLst>
          </p:cNvPr>
          <p:cNvGrpSpPr/>
          <p:nvPr/>
        </p:nvGrpSpPr>
        <p:grpSpPr>
          <a:xfrm>
            <a:off x="8163819" y="1475694"/>
            <a:ext cx="2563541" cy="1608908"/>
            <a:chOff x="879567" y="2797629"/>
            <a:chExt cx="3000102" cy="1608908"/>
          </a:xfrm>
          <a:solidFill>
            <a:srgbClr val="143A69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311181F-9379-40EB-B86F-521036ECEA29}"/>
                </a:ext>
              </a:extLst>
            </p:cNvPr>
            <p:cNvGrpSpPr/>
            <p:nvPr/>
          </p:nvGrpSpPr>
          <p:grpSpPr>
            <a:xfrm>
              <a:off x="879567" y="3927566"/>
              <a:ext cx="3000102" cy="478971"/>
              <a:chOff x="609601" y="2229395"/>
              <a:chExt cx="3000102" cy="478971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A8E645-EE30-4BCB-8228-E2621EB6612C}"/>
                  </a:ext>
                </a:extLst>
              </p:cNvPr>
              <p:cNvSpPr txBox="1"/>
              <p:nvPr/>
            </p:nvSpPr>
            <p:spPr>
              <a:xfrm>
                <a:off x="609601" y="2229395"/>
                <a:ext cx="300010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Increased Productivity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372A10D-1F62-4369-9EC5-2643D887A00F}"/>
                  </a:ext>
                </a:extLst>
              </p:cNvPr>
              <p:cNvCxnSpPr/>
              <p:nvPr/>
            </p:nvCxnSpPr>
            <p:spPr>
              <a:xfrm>
                <a:off x="1524000" y="2708366"/>
                <a:ext cx="1149531" cy="0"/>
              </a:xfrm>
              <a:prstGeom prst="line">
                <a:avLst/>
              </a:prstGeom>
              <a:grpFill/>
              <a:ln>
                <a:solidFill>
                  <a:srgbClr val="FDC0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Graphic 18" descr="Upward trend">
              <a:extLst>
                <a:ext uri="{FF2B5EF4-FFF2-40B4-BE49-F238E27FC236}">
                  <a16:creationId xmlns:a16="http://schemas.microsoft.com/office/drawing/2014/main" id="{312B3754-503F-4F1C-B61D-01867B98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28948" y="2797629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88FFB3B-D47F-4D4B-BEDD-93C7ABA85F5E}"/>
              </a:ext>
            </a:extLst>
          </p:cNvPr>
          <p:cNvSpPr/>
          <p:nvPr/>
        </p:nvSpPr>
        <p:spPr>
          <a:xfrm>
            <a:off x="1253933" y="3273434"/>
            <a:ext cx="307132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Onboarding New People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Technology Training 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Target Specific Skills Gaps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Adopting New Technology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BE16A1-E2A7-4432-9F79-26CF9273A049}"/>
              </a:ext>
            </a:extLst>
          </p:cNvPr>
          <p:cNvSpPr/>
          <p:nvPr/>
        </p:nvSpPr>
        <p:spPr>
          <a:xfrm>
            <a:off x="4732817" y="3347572"/>
            <a:ext cx="2895600" cy="136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Capture Best Practices 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Standards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Company Procedures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Workflows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BDE26F-26A8-42AD-AA39-E2B3B7207CC6}"/>
              </a:ext>
            </a:extLst>
          </p:cNvPr>
          <p:cNvSpPr/>
          <p:nvPr/>
        </p:nvSpPr>
        <p:spPr>
          <a:xfrm>
            <a:off x="8246635" y="3347572"/>
            <a:ext cx="2895600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Share Best Practices 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Consistent Modeling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Help When I’m Stuck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Quality/Consistency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8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Empower Staff</a:t>
            </a:r>
          </a:p>
        </p:txBody>
      </p:sp>
    </p:spTree>
    <p:extLst>
      <p:ext uri="{BB962C8B-B14F-4D97-AF65-F5344CB8AC3E}">
        <p14:creationId xmlns:p14="http://schemas.microsoft.com/office/powerpoint/2010/main" val="113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64" y="328226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CONTINUOUS </a:t>
            </a:r>
            <a:r>
              <a:rPr lang="en-US" dirty="0">
                <a:solidFill>
                  <a:srgbClr val="FFD006"/>
                </a:solidFill>
                <a:latin typeface="Oswald" pitchFamily="2" charset="77"/>
              </a:rPr>
              <a:t>LEARNING</a:t>
            </a:r>
            <a:endParaRPr lang="en-US" sz="3200" dirty="0">
              <a:solidFill>
                <a:srgbClr val="143A69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B4A9F2-A893-B346-9DCD-044A67391504}"/>
              </a:ext>
            </a:extLst>
          </p:cNvPr>
          <p:cNvSpPr txBox="1">
            <a:spLocks/>
          </p:cNvSpPr>
          <p:nvPr/>
        </p:nvSpPr>
        <p:spPr>
          <a:xfrm>
            <a:off x="3604190" y="1952260"/>
            <a:ext cx="8341414" cy="367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en-US" sz="2000" dirty="0">
                <a:latin typeface="Montserrat" pitchFamily="2" charset="77"/>
              </a:rPr>
              <a:t>In 2016, </a:t>
            </a:r>
            <a:r>
              <a:rPr lang="en-US" sz="2400" b="1" dirty="0">
                <a:solidFill>
                  <a:srgbClr val="143A69"/>
                </a:solidFill>
                <a:latin typeface="Montserrat" pitchFamily="2" charset="77"/>
              </a:rPr>
              <a:t>68% </a:t>
            </a:r>
            <a:r>
              <a:rPr lang="en-US" sz="2000" dirty="0">
                <a:latin typeface="Montserrat" pitchFamily="2" charset="77"/>
              </a:rPr>
              <a:t>of workers say training and development is the most important workplace policy.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en-US" sz="2000" dirty="0">
                <a:latin typeface="Montserrat" pitchFamily="2" charset="77"/>
              </a:rPr>
              <a:t>A whopping </a:t>
            </a:r>
            <a:r>
              <a:rPr lang="en-US" sz="2400" b="1" dirty="0">
                <a:solidFill>
                  <a:srgbClr val="143A69"/>
                </a:solidFill>
                <a:latin typeface="Montserrat" pitchFamily="2" charset="77"/>
              </a:rPr>
              <a:t>87% </a:t>
            </a:r>
            <a:r>
              <a:rPr lang="en-US" sz="2000" dirty="0">
                <a:latin typeface="Montserrat" pitchFamily="2" charset="77"/>
              </a:rPr>
              <a:t>of Millennials say that professional development and career growth are significant to them.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en-US" sz="2000" dirty="0">
                <a:latin typeface="Montserrat" pitchFamily="2" charset="77"/>
              </a:rPr>
              <a:t> </a:t>
            </a:r>
            <a:r>
              <a:rPr lang="en-US" sz="2400" b="1" dirty="0">
                <a:solidFill>
                  <a:srgbClr val="143A69"/>
                </a:solidFill>
                <a:latin typeface="Montserrat" pitchFamily="2" charset="77"/>
              </a:rPr>
              <a:t>70% </a:t>
            </a:r>
            <a:r>
              <a:rPr lang="en-US" sz="2000" dirty="0">
                <a:latin typeface="Montserrat" pitchFamily="2" charset="77"/>
              </a:rPr>
              <a:t>of CEOs say their organization doesn’t have the skills to adapt to disruptive changes due to technology advances.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143A69"/>
                </a:solidFill>
                <a:latin typeface="Montserrat" pitchFamily="2" charset="77"/>
              </a:rPr>
              <a:t>59% </a:t>
            </a:r>
            <a:r>
              <a:rPr lang="en-US" sz="2000" dirty="0">
                <a:latin typeface="Montserrat" pitchFamily="2" charset="77"/>
              </a:rPr>
              <a:t>of companies state that their workforce doesn’t have the skills needed to work with BIM.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EA5132-18B6-4377-BC0C-23664124C685}"/>
              </a:ext>
            </a:extLst>
          </p:cNvPr>
          <p:cNvGrpSpPr/>
          <p:nvPr/>
        </p:nvGrpSpPr>
        <p:grpSpPr>
          <a:xfrm>
            <a:off x="726387" y="1915962"/>
            <a:ext cx="2101722" cy="1608908"/>
            <a:chOff x="1402080" y="2797629"/>
            <a:chExt cx="1968137" cy="1608908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21221A-9B08-4D72-88A4-C631C57DC784}"/>
                </a:ext>
              </a:extLst>
            </p:cNvPr>
            <p:cNvGrpSpPr/>
            <p:nvPr/>
          </p:nvGrpSpPr>
          <p:grpSpPr>
            <a:xfrm>
              <a:off x="1402080" y="3927566"/>
              <a:ext cx="1968137" cy="478971"/>
              <a:chOff x="1132114" y="2229395"/>
              <a:chExt cx="1968137" cy="478971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D4F84B-798C-45A2-A1CF-E5C3ECE2AD20}"/>
                  </a:ext>
                </a:extLst>
              </p:cNvPr>
              <p:cNvSpPr txBox="1"/>
              <p:nvPr/>
            </p:nvSpPr>
            <p:spPr>
              <a:xfrm>
                <a:off x="1132114" y="2229395"/>
                <a:ext cx="1968137" cy="369332"/>
              </a:xfrm>
              <a:prstGeom prst="rect">
                <a:avLst/>
              </a:prstGeom>
              <a:solidFill>
                <a:srgbClr val="143A6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Continuous Learning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A03F084-A9BB-42A7-861D-451C15F4BFB7}"/>
                  </a:ext>
                </a:extLst>
              </p:cNvPr>
              <p:cNvCxnSpPr/>
              <p:nvPr/>
            </p:nvCxnSpPr>
            <p:spPr>
              <a:xfrm>
                <a:off x="1524000" y="2708366"/>
                <a:ext cx="1149531" cy="0"/>
              </a:xfrm>
              <a:prstGeom prst="line">
                <a:avLst/>
              </a:prstGeom>
              <a:grpFill/>
              <a:ln>
                <a:solidFill>
                  <a:srgbClr val="FDC0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Graphic 8" descr="Open Book">
              <a:extLst>
                <a:ext uri="{FF2B5EF4-FFF2-40B4-BE49-F238E27FC236}">
                  <a16:creationId xmlns:a16="http://schemas.microsoft.com/office/drawing/2014/main" id="{2E6D4EE4-ACF4-442A-B97A-83A931197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8948" y="279762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9FEBE-0F74-431A-B4BB-17EB01C43546}"/>
              </a:ext>
            </a:extLst>
          </p:cNvPr>
          <p:cNvSpPr/>
          <p:nvPr/>
        </p:nvSpPr>
        <p:spPr>
          <a:xfrm>
            <a:off x="432664" y="3713702"/>
            <a:ext cx="2895600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400" dirty="0">
                <a:latin typeface="Montserrat" pitchFamily="2" charset="77"/>
                <a:sym typeface="Arial"/>
              </a:rPr>
              <a:t>Onboarding New People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400" dirty="0">
                <a:latin typeface="Montserrat" pitchFamily="2" charset="77"/>
                <a:sym typeface="Arial"/>
              </a:rPr>
              <a:t>Technology Training 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400" dirty="0">
                <a:latin typeface="Montserrat" pitchFamily="2" charset="77"/>
                <a:sym typeface="Arial"/>
              </a:rPr>
              <a:t>Target Specific Skills Gaps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400" dirty="0">
                <a:latin typeface="Montserrat" pitchFamily="2" charset="77"/>
                <a:sym typeface="Arial"/>
              </a:rPr>
              <a:t>Adopting New Technology </a:t>
            </a:r>
          </a:p>
        </p:txBody>
      </p:sp>
    </p:spTree>
    <p:extLst>
      <p:ext uri="{BB962C8B-B14F-4D97-AF65-F5344CB8AC3E}">
        <p14:creationId xmlns:p14="http://schemas.microsoft.com/office/powerpoint/2010/main" val="12266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64" y="328226"/>
            <a:ext cx="8711336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KNOWLEDGE </a:t>
            </a:r>
            <a:r>
              <a:rPr lang="en-US" dirty="0">
                <a:solidFill>
                  <a:srgbClr val="E3B428"/>
                </a:solidFill>
                <a:latin typeface="Oswald" pitchFamily="2" charset="77"/>
              </a:rPr>
              <a:t>CAPTURE &amp; SHARING</a:t>
            </a:r>
            <a:endParaRPr lang="en-US" dirty="0">
              <a:solidFill>
                <a:srgbClr val="E3B428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B4A9F2-A893-B346-9DCD-044A67391504}"/>
              </a:ext>
            </a:extLst>
          </p:cNvPr>
          <p:cNvSpPr txBox="1">
            <a:spLocks/>
          </p:cNvSpPr>
          <p:nvPr/>
        </p:nvSpPr>
        <p:spPr>
          <a:xfrm>
            <a:off x="3491813" y="1591355"/>
            <a:ext cx="8341414" cy="367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aseline="300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lang="en-US" sz="2000" dirty="0">
                <a:latin typeface="Montserrat" panose="02000505000000020004" pitchFamily="2" charset="0"/>
                <a:cs typeface="Arial" panose="020B0604020202020204" pitchFamily="34" charset="0"/>
              </a:rPr>
              <a:t>It’s estimated that poor knowledge-sharing practices cost Fortune 500 companies </a:t>
            </a:r>
            <a:r>
              <a:rPr lang="en-US" sz="2400" b="1" dirty="0">
                <a:solidFill>
                  <a:srgbClr val="143A69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$31.5 billion </a:t>
            </a:r>
            <a:r>
              <a:rPr lang="en-US" sz="2000" dirty="0">
                <a:latin typeface="Montserrat" panose="02000505000000020004" pitchFamily="2" charset="0"/>
                <a:cs typeface="Arial" panose="020B0604020202020204" pitchFamily="34" charset="0"/>
              </a:rPr>
              <a:t>annually.</a:t>
            </a:r>
          </a:p>
          <a:p>
            <a:pPr marL="0" indent="0">
              <a:buNone/>
              <a:defRPr/>
            </a:pPr>
            <a:endParaRPr lang="en-US" sz="2000" baseline="30000" dirty="0">
              <a:latin typeface="Montserrat" panose="02000505000000020004" pitchFamily="2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143A69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74% </a:t>
            </a:r>
            <a:r>
              <a:rPr lang="en-US" sz="2000" dirty="0">
                <a:latin typeface="Montserrat" panose="02000505000000020004" pitchFamily="2" charset="0"/>
                <a:cs typeface="Arial" panose="020B0604020202020204" pitchFamily="34" charset="0"/>
              </a:rPr>
              <a:t>of organizations estimate that effective knowledge management disciplines increase company productivity by </a:t>
            </a:r>
            <a:r>
              <a:rPr lang="en-US" sz="2400" b="1" dirty="0">
                <a:solidFill>
                  <a:srgbClr val="143A69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10-40%.</a:t>
            </a:r>
          </a:p>
          <a:p>
            <a:pPr marL="0" indent="0">
              <a:buNone/>
              <a:defRPr/>
            </a:pPr>
            <a:endParaRPr lang="en-US" sz="2000" baseline="30000" dirty="0">
              <a:solidFill>
                <a:srgbClr val="143A69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143A69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53% </a:t>
            </a:r>
            <a:r>
              <a:rPr lang="en-US" sz="2000" dirty="0">
                <a:latin typeface="Montserrat" panose="02000505000000020004" pitchFamily="2" charset="0"/>
                <a:cs typeface="Arial" panose="020B0604020202020204" pitchFamily="34" charset="0"/>
              </a:rPr>
              <a:t>of C-suite respondents said the knowledge-related costs of losing key employees falls somewhere between </a:t>
            </a:r>
            <a:r>
              <a:rPr lang="en-US" sz="2400" b="1" dirty="0">
                <a:solidFill>
                  <a:srgbClr val="143A69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$50K-$299K </a:t>
            </a:r>
            <a:r>
              <a:rPr lang="en-US" sz="2000" dirty="0">
                <a:latin typeface="Montserrat" panose="02000505000000020004" pitchFamily="2" charset="0"/>
                <a:cs typeface="Arial" panose="020B0604020202020204" pitchFamily="34" charset="0"/>
              </a:rPr>
              <a:t>per employee.</a:t>
            </a:r>
            <a:endParaRPr lang="en-US" sz="2000" baseline="30000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A87BF2-D334-4D7C-9831-65E6F9A627AE}"/>
              </a:ext>
            </a:extLst>
          </p:cNvPr>
          <p:cNvGrpSpPr/>
          <p:nvPr/>
        </p:nvGrpSpPr>
        <p:grpSpPr>
          <a:xfrm>
            <a:off x="257648" y="1727848"/>
            <a:ext cx="2862725" cy="1608908"/>
            <a:chOff x="879567" y="2797629"/>
            <a:chExt cx="3000102" cy="1608908"/>
          </a:xfrm>
          <a:solidFill>
            <a:srgbClr val="143A69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1A7251-F250-4F11-BBD0-5E5B30F5B2B2}"/>
                </a:ext>
              </a:extLst>
            </p:cNvPr>
            <p:cNvGrpSpPr/>
            <p:nvPr/>
          </p:nvGrpSpPr>
          <p:grpSpPr>
            <a:xfrm>
              <a:off x="879567" y="3927566"/>
              <a:ext cx="3000102" cy="478971"/>
              <a:chOff x="609601" y="2229395"/>
              <a:chExt cx="3000102" cy="478971"/>
            </a:xfrm>
            <a:grpFill/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71FF0A-8B4E-4C8E-9237-64A487161E70}"/>
                  </a:ext>
                </a:extLst>
              </p:cNvPr>
              <p:cNvSpPr txBox="1"/>
              <p:nvPr/>
            </p:nvSpPr>
            <p:spPr>
              <a:xfrm>
                <a:off x="609601" y="2229395"/>
                <a:ext cx="300010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Knowledge Capture &amp; Sharing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5A3D84F-0CCE-4CED-B1C6-0C98600B39CF}"/>
                  </a:ext>
                </a:extLst>
              </p:cNvPr>
              <p:cNvCxnSpPr/>
              <p:nvPr/>
            </p:nvCxnSpPr>
            <p:spPr>
              <a:xfrm>
                <a:off x="1524000" y="2708366"/>
                <a:ext cx="1149531" cy="0"/>
              </a:xfrm>
              <a:prstGeom prst="line">
                <a:avLst/>
              </a:prstGeom>
              <a:grpFill/>
              <a:ln>
                <a:solidFill>
                  <a:srgbClr val="FDC0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Graphic 7" descr="Head with Gears">
              <a:extLst>
                <a:ext uri="{FF2B5EF4-FFF2-40B4-BE49-F238E27FC236}">
                  <a16:creationId xmlns:a16="http://schemas.microsoft.com/office/drawing/2014/main" id="{3C030225-A692-47AB-B53A-43AF3167F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8948" y="2797629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BED05-85CE-4D8D-A60D-4EFB9FA4BA38}"/>
              </a:ext>
            </a:extLst>
          </p:cNvPr>
          <p:cNvSpPr/>
          <p:nvPr/>
        </p:nvSpPr>
        <p:spPr>
          <a:xfrm>
            <a:off x="437908" y="3599726"/>
            <a:ext cx="2895600" cy="136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Capture Best Practices 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Standards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Company Procedures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Workflows </a:t>
            </a:r>
          </a:p>
        </p:txBody>
      </p:sp>
    </p:spTree>
    <p:extLst>
      <p:ext uri="{BB962C8B-B14F-4D97-AF65-F5344CB8AC3E}">
        <p14:creationId xmlns:p14="http://schemas.microsoft.com/office/powerpoint/2010/main" val="375782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37" y="250224"/>
            <a:ext cx="10088910" cy="1325563"/>
          </a:xfrm>
        </p:spPr>
        <p:txBody>
          <a:bodyPr>
            <a:noAutofit/>
          </a:bodyPr>
          <a:lstStyle/>
          <a:p>
            <a:pPr marL="0" indent="0"/>
            <a:br>
              <a:rPr lang="en-US" dirty="0">
                <a:solidFill>
                  <a:srgbClr val="143A69"/>
                </a:solidFill>
                <a:latin typeface="Oswald" pitchFamily="2" charset="77"/>
              </a:rPr>
            </a:br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INCREASED </a:t>
            </a:r>
            <a:r>
              <a:rPr lang="en-US" dirty="0">
                <a:solidFill>
                  <a:srgbClr val="E3B428"/>
                </a:solidFill>
                <a:latin typeface="Oswald" pitchFamily="2" charset="77"/>
              </a:rPr>
              <a:t>PRODUCTIVITY</a:t>
            </a:r>
            <a:br>
              <a:rPr lang="en-US" dirty="0">
                <a:solidFill>
                  <a:srgbClr val="FFD006"/>
                </a:solidFill>
                <a:latin typeface="Oswald" pitchFamily="2" charset="77"/>
              </a:rPr>
            </a:br>
            <a:endParaRPr lang="en-US" dirty="0">
              <a:solidFill>
                <a:srgbClr val="143A69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B4A9F2-A893-B346-9DCD-044A67391504}"/>
              </a:ext>
            </a:extLst>
          </p:cNvPr>
          <p:cNvSpPr txBox="1">
            <a:spLocks/>
          </p:cNvSpPr>
          <p:nvPr/>
        </p:nvSpPr>
        <p:spPr>
          <a:xfrm>
            <a:off x="3452391" y="1237368"/>
            <a:ext cx="8804264" cy="4239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endParaRPr lang="en-US" sz="2200" dirty="0">
              <a:latin typeface="Montserrat" pitchFamily="2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sz="2200" dirty="0">
                <a:solidFill>
                  <a:prstClr val="black"/>
                </a:solidFill>
                <a:latin typeface="Montserrat" pitchFamily="2" charset="77"/>
              </a:rPr>
              <a:t>According to a McKinsey report, employees spend </a:t>
            </a:r>
            <a:r>
              <a:rPr lang="en-US" sz="2600" b="1" dirty="0">
                <a:solidFill>
                  <a:srgbClr val="143A69"/>
                </a:solidFill>
                <a:latin typeface="Montserrat" pitchFamily="2" charset="77"/>
              </a:rPr>
              <a:t>1.8 hours </a:t>
            </a:r>
            <a:r>
              <a:rPr lang="en-US" sz="2200" dirty="0">
                <a:solidFill>
                  <a:prstClr val="black"/>
                </a:solidFill>
                <a:latin typeface="Montserrat" pitchFamily="2" charset="77"/>
              </a:rPr>
              <a:t>every day—9.3 hours per week, on average—searching and gathering information.</a:t>
            </a:r>
          </a:p>
          <a:p>
            <a:pPr>
              <a:buBlip>
                <a:blip r:embed="rId2"/>
              </a:buBlip>
              <a:defRPr/>
            </a:pPr>
            <a:endParaRPr lang="en-US" sz="2200" dirty="0">
              <a:solidFill>
                <a:prstClr val="black"/>
              </a:solidFill>
              <a:latin typeface="Montserrat" pitchFamily="2" charset="77"/>
            </a:endParaRPr>
          </a:p>
          <a:p>
            <a:pPr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sz="2600" b="1" dirty="0">
                <a:solidFill>
                  <a:srgbClr val="143A69"/>
                </a:solidFill>
                <a:latin typeface="Montserrat" pitchFamily="2" charset="77"/>
              </a:rPr>
              <a:t>19.8</a:t>
            </a:r>
            <a:r>
              <a:rPr lang="en-US" sz="2200" dirty="0">
                <a:solidFill>
                  <a:prstClr val="black"/>
                </a:solidFill>
                <a:latin typeface="Montserrat" pitchFamily="2" charset="77"/>
              </a:rPr>
              <a:t> percent of business time – the equivalent of one day per working week – is wasted by employees searching for information to do their job effectively.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sz="2200" dirty="0">
                <a:solidFill>
                  <a:prstClr val="black"/>
                </a:solidFill>
                <a:latin typeface="Montserrat" pitchFamily="2" charset="77"/>
              </a:rPr>
              <a:t>IDC data shows that “the knowledge worker spends about </a:t>
            </a:r>
            <a:r>
              <a:rPr lang="en-US" sz="2600" b="1" dirty="0">
                <a:solidFill>
                  <a:srgbClr val="143A69"/>
                </a:solidFill>
                <a:latin typeface="Montserrat" pitchFamily="2" charset="77"/>
              </a:rPr>
              <a:t>2.5</a:t>
            </a:r>
            <a:r>
              <a:rPr lang="en-US" sz="2200" dirty="0">
                <a:solidFill>
                  <a:srgbClr val="E3B428"/>
                </a:solidFill>
                <a:latin typeface="Montserrat" pitchFamily="2" charset="77"/>
              </a:rPr>
              <a:t> </a:t>
            </a:r>
            <a:r>
              <a:rPr lang="en-US" sz="2600" b="1" dirty="0">
                <a:solidFill>
                  <a:srgbClr val="143A69"/>
                </a:solidFill>
                <a:latin typeface="Montserrat" pitchFamily="2" charset="77"/>
              </a:rPr>
              <a:t>hours</a:t>
            </a:r>
            <a:r>
              <a:rPr lang="en-US" sz="2200" dirty="0">
                <a:solidFill>
                  <a:srgbClr val="E3B428"/>
                </a:solidFill>
                <a:latin typeface="Montserrat" pitchFamily="2" charset="77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Montserrat" pitchFamily="2" charset="77"/>
              </a:rPr>
              <a:t>per day, or roughly </a:t>
            </a:r>
            <a:r>
              <a:rPr lang="en-US" sz="2600" b="1" dirty="0">
                <a:solidFill>
                  <a:srgbClr val="143A69"/>
                </a:solidFill>
                <a:latin typeface="Montserrat" pitchFamily="2" charset="77"/>
              </a:rPr>
              <a:t>30% </a:t>
            </a:r>
            <a:r>
              <a:rPr lang="en-US" sz="2200" dirty="0">
                <a:solidFill>
                  <a:prstClr val="black"/>
                </a:solidFill>
                <a:latin typeface="Montserrat" pitchFamily="2" charset="77"/>
              </a:rPr>
              <a:t>of the workday, searching for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F264FE-9A9C-4965-ACB6-EE69173AD111}"/>
              </a:ext>
            </a:extLst>
          </p:cNvPr>
          <p:cNvGrpSpPr/>
          <p:nvPr/>
        </p:nvGrpSpPr>
        <p:grpSpPr>
          <a:xfrm>
            <a:off x="509246" y="1467207"/>
            <a:ext cx="2563541" cy="1608908"/>
            <a:chOff x="879567" y="2797629"/>
            <a:chExt cx="3000102" cy="1608908"/>
          </a:xfrm>
          <a:solidFill>
            <a:srgbClr val="143A69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E32AEC-D5CF-4BE2-B158-F0AE0E5AC15F}"/>
                </a:ext>
              </a:extLst>
            </p:cNvPr>
            <p:cNvGrpSpPr/>
            <p:nvPr/>
          </p:nvGrpSpPr>
          <p:grpSpPr>
            <a:xfrm>
              <a:off x="879567" y="3927566"/>
              <a:ext cx="3000102" cy="478971"/>
              <a:chOff x="609601" y="2229395"/>
              <a:chExt cx="3000102" cy="478971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B17F0C-9CC3-40D9-B2E8-A5CD4C28CAEF}"/>
                  </a:ext>
                </a:extLst>
              </p:cNvPr>
              <p:cNvSpPr txBox="1"/>
              <p:nvPr/>
            </p:nvSpPr>
            <p:spPr>
              <a:xfrm>
                <a:off x="609601" y="2229395"/>
                <a:ext cx="300010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Increased Productivity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5CA3A08-19E5-4A98-B9E3-8900A89351D8}"/>
                  </a:ext>
                </a:extLst>
              </p:cNvPr>
              <p:cNvCxnSpPr/>
              <p:nvPr/>
            </p:nvCxnSpPr>
            <p:spPr>
              <a:xfrm>
                <a:off x="1524000" y="2708366"/>
                <a:ext cx="1149531" cy="0"/>
              </a:xfrm>
              <a:prstGeom prst="line">
                <a:avLst/>
              </a:prstGeom>
              <a:grpFill/>
              <a:ln>
                <a:solidFill>
                  <a:srgbClr val="FDC0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Graphic 7" descr="Upward trend">
              <a:extLst>
                <a:ext uri="{FF2B5EF4-FFF2-40B4-BE49-F238E27FC236}">
                  <a16:creationId xmlns:a16="http://schemas.microsoft.com/office/drawing/2014/main" id="{8DE7A51B-FAA5-4E39-9737-CBEC7770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8948" y="279762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20B99-F385-433A-BB99-9B12AEDFEF53}"/>
              </a:ext>
            </a:extLst>
          </p:cNvPr>
          <p:cNvSpPr/>
          <p:nvPr/>
        </p:nvSpPr>
        <p:spPr>
          <a:xfrm>
            <a:off x="592062" y="3339085"/>
            <a:ext cx="2895600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Share Best Practices 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Consistent Modeling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Help When I’m Stuck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Quality/Consistency</a:t>
            </a:r>
          </a:p>
          <a:p>
            <a:pPr marL="228600" lvl="8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1600" dirty="0">
                <a:latin typeface="Montserrat" pitchFamily="2" charset="77"/>
                <a:sym typeface="Arial"/>
              </a:rPr>
              <a:t>Empower Staff</a:t>
            </a:r>
          </a:p>
        </p:txBody>
      </p:sp>
    </p:spTree>
    <p:extLst>
      <p:ext uri="{BB962C8B-B14F-4D97-AF65-F5344CB8AC3E}">
        <p14:creationId xmlns:p14="http://schemas.microsoft.com/office/powerpoint/2010/main" val="227388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62" y="365124"/>
            <a:ext cx="10515600" cy="5121275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5400" dirty="0">
                <a:solidFill>
                  <a:srgbClr val="143A69"/>
                </a:solidFill>
                <a:latin typeface="Oswald" pitchFamily="2" charset="77"/>
              </a:rPr>
              <a:t>PINNACLE SERIES </a:t>
            </a:r>
            <a:br>
              <a:rPr lang="en-US" sz="5400" dirty="0">
                <a:solidFill>
                  <a:srgbClr val="143A69"/>
                </a:solidFill>
                <a:latin typeface="Oswald" pitchFamily="2" charset="77"/>
              </a:rPr>
            </a:br>
            <a:r>
              <a:rPr lang="en-US" sz="5400" dirty="0">
                <a:solidFill>
                  <a:srgbClr val="E3B428"/>
                </a:solidFill>
                <a:latin typeface="Oswald" pitchFamily="2" charset="77"/>
              </a:rPr>
              <a:t>DEMONSTRATION</a:t>
            </a:r>
            <a:br>
              <a:rPr lang="en-US" sz="5400" dirty="0">
                <a:solidFill>
                  <a:srgbClr val="FFD006"/>
                </a:solidFill>
                <a:latin typeface="Oswald" pitchFamily="2" charset="77"/>
              </a:rPr>
            </a:br>
            <a:endParaRPr lang="en-US" sz="5400" dirty="0">
              <a:solidFill>
                <a:srgbClr val="143A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7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E45E7-F2A7-4942-904B-803D61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44" y="0"/>
            <a:ext cx="9304886" cy="1931266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143A69"/>
                </a:solidFill>
                <a:latin typeface="Oswald" pitchFamily="2" charset="77"/>
              </a:rPr>
              <a:t>PINNACLE SERIES </a:t>
            </a:r>
            <a:r>
              <a:rPr lang="en-US" dirty="0">
                <a:solidFill>
                  <a:srgbClr val="E3B428"/>
                </a:solidFill>
                <a:latin typeface="Oswald" pitchFamily="2" charset="77"/>
              </a:rPr>
              <a:t>SUBSCRIPTION MODEL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139F30-3FBD-4855-A34C-C93DF1FF1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985224"/>
              </p:ext>
            </p:extLst>
          </p:nvPr>
        </p:nvGraphicFramePr>
        <p:xfrm>
          <a:off x="850738" y="1724033"/>
          <a:ext cx="5106720" cy="340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463A4F-4979-004F-8B7D-6C6DE7F1C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103855"/>
              </p:ext>
            </p:extLst>
          </p:nvPr>
        </p:nvGraphicFramePr>
        <p:xfrm>
          <a:off x="6205184" y="1724033"/>
          <a:ext cx="5261430" cy="359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9152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74EA74F-2172-6540-ABE1-B5870159874C}" vid="{20800786-B1BA-8D49-AA51-814CC116E5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EP_PP_TEMPLATE1</Template>
  <TotalTime>684</TotalTime>
  <Words>569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Oswald</vt:lpstr>
      <vt:lpstr>Office Theme</vt:lpstr>
      <vt:lpstr>PowerPoint Presentation</vt:lpstr>
      <vt:lpstr>AGENDA</vt:lpstr>
      <vt:lpstr>WHO IS EAGLE POINT SOFTWARE?</vt:lpstr>
      <vt:lpstr>WHY PINNACLE SERIES?</vt:lpstr>
      <vt:lpstr>CONTINUOUS LEARNING</vt:lpstr>
      <vt:lpstr>KNOWLEDGE CAPTURE &amp; SHARING</vt:lpstr>
      <vt:lpstr> INCREASED PRODUCTIVITY </vt:lpstr>
      <vt:lpstr>PINNACLE SERIES  DEMONSTRATION </vt:lpstr>
      <vt:lpstr>PINNACLE SERIES SUBSCRIPTION MODEL</vt:lpstr>
      <vt:lpstr>PINNACLE SERIES IMPLEMENTATION &amp; CUSTOMER SUCCESS </vt:lpstr>
      <vt:lpstr>QUESTIONS? </vt:lpstr>
      <vt:lpstr>A FEW EXISTING  PINNACLE CLIENTS</vt:lpstr>
      <vt:lpstr>A FEW EXISTING PINNACLE CLIENTS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Biver</dc:creator>
  <cp:lastModifiedBy>Mike Lyons</cp:lastModifiedBy>
  <cp:revision>42</cp:revision>
  <dcterms:created xsi:type="dcterms:W3CDTF">2020-11-02T19:41:20Z</dcterms:created>
  <dcterms:modified xsi:type="dcterms:W3CDTF">2021-01-11T19:57:52Z</dcterms:modified>
</cp:coreProperties>
</file>